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26"/>
  </p:notesMasterIdLst>
  <p:handoutMasterIdLst>
    <p:handoutMasterId r:id="rId27"/>
  </p:handoutMasterIdLst>
  <p:sldIdLst>
    <p:sldId id="261" r:id="rId2"/>
    <p:sldId id="330" r:id="rId3"/>
    <p:sldId id="374" r:id="rId4"/>
    <p:sldId id="365" r:id="rId5"/>
    <p:sldId id="351" r:id="rId6"/>
    <p:sldId id="362" r:id="rId7"/>
    <p:sldId id="363" r:id="rId8"/>
    <p:sldId id="366" r:id="rId9"/>
    <p:sldId id="342" r:id="rId10"/>
    <p:sldId id="357" r:id="rId11"/>
    <p:sldId id="358" r:id="rId12"/>
    <p:sldId id="348" r:id="rId13"/>
    <p:sldId id="369" r:id="rId14"/>
    <p:sldId id="370" r:id="rId15"/>
    <p:sldId id="344" r:id="rId16"/>
    <p:sldId id="367" r:id="rId17"/>
    <p:sldId id="368" r:id="rId18"/>
    <p:sldId id="345" r:id="rId19"/>
    <p:sldId id="372" r:id="rId20"/>
    <p:sldId id="373" r:id="rId21"/>
    <p:sldId id="356" r:id="rId22"/>
    <p:sldId id="353" r:id="rId23"/>
    <p:sldId id="338" r:id="rId24"/>
    <p:sldId id="352" r:id="rId2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78"/>
    <a:srgbClr val="E8E5D6"/>
    <a:srgbClr val="FFEEE3"/>
    <a:srgbClr val="00518D"/>
    <a:srgbClr val="FFE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510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66342216-FA7A-40BB-85FA-6E74F760E071}" type="datetimeFigureOut">
              <a:rPr lang="en-GB"/>
              <a:pPr>
                <a:defRPr/>
              </a:pPr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419CB5-8076-4E3E-8780-C02721498B72}" type="slidenum">
              <a:rPr lang="en-GB" altLang="et-EE"/>
              <a:pPr/>
              <a:t>‹#›</a:t>
            </a:fld>
            <a:endParaRPr lang="en-GB" altLang="et-EE"/>
          </a:p>
        </p:txBody>
      </p:sp>
    </p:spTree>
    <p:extLst>
      <p:ext uri="{BB962C8B-B14F-4D97-AF65-F5344CB8AC3E}">
        <p14:creationId xmlns:p14="http://schemas.microsoft.com/office/powerpoint/2010/main" val="3605804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C590905-4CFF-422D-836A-ADE84B29BACF}" type="slidenum">
              <a:rPr lang="en-US" altLang="et-EE"/>
              <a:pPr/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163461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87C54E-E47A-4F83-B7EE-CEDD2D611257}" type="slidenum">
              <a:rPr lang="en-US" altLang="et-EE" sz="1200"/>
              <a:pPr/>
              <a:t>1</a:t>
            </a:fld>
            <a:endParaRPr lang="en-US" altLang="et-EE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t-EE" altLang="et-E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3865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R_ppt_esileh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524000"/>
          </a:xfrm>
        </p:spPr>
        <p:txBody>
          <a:bodyPr/>
          <a:lstStyle>
            <a:lvl1pPr algn="ctr">
              <a:defRPr sz="3200">
                <a:solidFill>
                  <a:srgbClr val="E8E5D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257800"/>
            <a:ext cx="6400800" cy="1143000"/>
          </a:xfrm>
        </p:spPr>
        <p:txBody>
          <a:bodyPr/>
          <a:lstStyle>
            <a:lvl1pPr marL="0" indent="0" algn="ctr">
              <a:buFont typeface="Times" pitchFamily="1" charset="0"/>
              <a:buNone/>
              <a:defRPr sz="1800">
                <a:solidFill>
                  <a:srgbClr val="E8E5D6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2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543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538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59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76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15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16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916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095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424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69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8E5D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027" name="Picture 8" descr="ER_ppt_sisuleh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57"/>
          <a:stretch>
            <a:fillRect/>
          </a:stretch>
        </p:blipFill>
        <p:spPr bwMode="auto">
          <a:xfrm>
            <a:off x="53976" y="4572000"/>
            <a:ext cx="90900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text styles</a:t>
            </a:r>
          </a:p>
          <a:p>
            <a:pPr lvl="1"/>
            <a:r>
              <a:rPr lang="en-US" altLang="et-EE"/>
              <a:t>Second level</a:t>
            </a:r>
          </a:p>
          <a:p>
            <a:pPr lvl="2"/>
            <a:r>
              <a:rPr lang="en-US" altLang="et-EE"/>
              <a:t>Third level</a:t>
            </a:r>
          </a:p>
          <a:p>
            <a:pPr lvl="3"/>
            <a:r>
              <a:rPr lang="en-US" altLang="et-EE"/>
              <a:t>Fourth level</a:t>
            </a:r>
          </a:p>
          <a:p>
            <a:pPr lvl="4"/>
            <a:r>
              <a:rPr lang="en-US" altLang="et-EE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5178"/>
          </a:solidFill>
          <a:latin typeface="Arial" charset="0"/>
          <a:ea typeface="Osaka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800">
          <a:solidFill>
            <a:srgbClr val="00517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400">
          <a:solidFill>
            <a:srgbClr val="00517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517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00517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200">
          <a:solidFill>
            <a:srgbClr val="00517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" charset="0"/>
        <a:buChar char="•"/>
        <a:defRPr sz="1200">
          <a:solidFill>
            <a:srgbClr val="00517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" charset="0"/>
        <a:buChar char="•"/>
        <a:defRPr sz="1200">
          <a:solidFill>
            <a:srgbClr val="00517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" charset="0"/>
        <a:buChar char="•"/>
        <a:defRPr sz="1200">
          <a:solidFill>
            <a:srgbClr val="00517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" charset="0"/>
        <a:buChar char="•"/>
        <a:defRPr sz="1200">
          <a:solidFill>
            <a:srgbClr val="00517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otsiaalkindlustusamet.ee/et/puue-ja-hoolekanne/sotsiaalne-rehabilitatsioon" TargetMode="External"/><Relationship Id="rId2" Type="http://schemas.openxmlformats.org/officeDocument/2006/relationships/hyperlink" Target="https://www.tootukassa.ee/content/toovoimereform/kogemusnoustam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umaliit.ee/mida-me-teeme/kogemusnoustamine/" TargetMode="External"/><Relationship Id="rId5" Type="http://schemas.openxmlformats.org/officeDocument/2006/relationships/hyperlink" Target="https://www.kogemuskoda.ee/" TargetMode="External"/><Relationship Id="rId4" Type="http://schemas.openxmlformats.org/officeDocument/2006/relationships/hyperlink" Target="https://kogemusnoustajad.ee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vBzRFrxsFDEOAfe0glzhUw" TargetMode="External"/><Relationship Id="rId2" Type="http://schemas.openxmlformats.org/officeDocument/2006/relationships/hyperlink" Target="https://www.facebook.com/EestiReumalii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stagram.com/reumalii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reuma@reumaliit.ee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t.wikipedia.org/wiki/Alaj%C3%B5e_vald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t-EE" altLang="et-EE" sz="4000" dirty="0">
                <a:latin typeface="Helvetica" pitchFamily="2" charset="0"/>
              </a:rPr>
              <a:t>E</a:t>
            </a:r>
            <a:r>
              <a:rPr lang="en-GB" altLang="et-EE" sz="4000" dirty="0" err="1">
                <a:latin typeface="Helvetica" pitchFamily="2" charset="0"/>
              </a:rPr>
              <a:t>esti</a:t>
            </a:r>
            <a:r>
              <a:rPr lang="en-GB" altLang="et-EE" sz="4000" dirty="0">
                <a:latin typeface="Helvetica" pitchFamily="2" charset="0"/>
              </a:rPr>
              <a:t> </a:t>
            </a:r>
            <a:r>
              <a:rPr lang="en-GB" altLang="et-EE" sz="4000" dirty="0" err="1">
                <a:latin typeface="Helvetica" pitchFamily="2" charset="0"/>
              </a:rPr>
              <a:t>Reumaliit</a:t>
            </a:r>
            <a:endParaRPr lang="en-US" altLang="et-EE" sz="4000" dirty="0">
              <a:latin typeface="Helvetica" pitchFamily="2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085184"/>
            <a:ext cx="6440760" cy="1583904"/>
          </a:xfrm>
        </p:spPr>
        <p:txBody>
          <a:bodyPr/>
          <a:lstStyle/>
          <a:p>
            <a:pPr eaLnBrk="1" hangingPunct="1">
              <a:buFont typeface="Times" panose="02020603050405020304" pitchFamily="18" charset="0"/>
              <a:buNone/>
            </a:pPr>
            <a:r>
              <a:rPr lang="en-GB" altLang="et-EE" dirty="0">
                <a:latin typeface="Helvetica" pitchFamily="2" charset="0"/>
              </a:rPr>
              <a:t>28.10.2023, </a:t>
            </a:r>
            <a:r>
              <a:rPr lang="en-GB" altLang="et-EE" dirty="0" err="1">
                <a:latin typeface="Helvetica" pitchFamily="2" charset="0"/>
              </a:rPr>
              <a:t>Lääne-Viru</a:t>
            </a:r>
            <a:r>
              <a:rPr lang="en-GB" altLang="et-EE" dirty="0">
                <a:latin typeface="Helvetica" pitchFamily="2" charset="0"/>
              </a:rPr>
              <a:t> </a:t>
            </a:r>
            <a:r>
              <a:rPr lang="en-GB" altLang="et-EE" dirty="0" err="1">
                <a:latin typeface="Helvetica" pitchFamily="2" charset="0"/>
              </a:rPr>
              <a:t>koolituspäev</a:t>
            </a:r>
            <a:r>
              <a:rPr lang="en-GB" altLang="et-EE" dirty="0">
                <a:latin typeface="Helvetica" pitchFamily="2" charset="0"/>
              </a:rPr>
              <a:t>, </a:t>
            </a:r>
            <a:r>
              <a:rPr lang="en-GB" altLang="et-EE" dirty="0" err="1">
                <a:latin typeface="Helvetica" pitchFamily="2" charset="0"/>
              </a:rPr>
              <a:t>Rakveres</a:t>
            </a:r>
            <a:endParaRPr lang="et-EE" altLang="et-EE" dirty="0">
              <a:latin typeface="Helvetica" pitchFamily="2" charset="0"/>
            </a:endParaRP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t-EE" altLang="et-EE" dirty="0">
                <a:latin typeface="Helvetica" pitchFamily="2" charset="0"/>
              </a:rPr>
              <a:t>Ingrid </a:t>
            </a:r>
            <a:r>
              <a:rPr lang="et-EE" altLang="et-EE" dirty="0" err="1">
                <a:latin typeface="Helvetica" pitchFamily="2" charset="0"/>
              </a:rPr>
              <a:t>Põldemaa</a:t>
            </a:r>
            <a:endParaRPr lang="et-EE" altLang="et-EE" dirty="0">
              <a:latin typeface="Helvetica" pitchFamily="2" charset="0"/>
            </a:endParaRP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GB" altLang="et-EE" dirty="0" err="1">
                <a:latin typeface="Helvetica" pitchFamily="2" charset="0"/>
              </a:rPr>
              <a:t>Juhatuse</a:t>
            </a:r>
            <a:r>
              <a:rPr lang="en-GB" altLang="et-EE" dirty="0">
                <a:latin typeface="Helvetica" pitchFamily="2" charset="0"/>
              </a:rPr>
              <a:t> </a:t>
            </a:r>
            <a:r>
              <a:rPr lang="en-GB" altLang="et-EE" dirty="0" err="1">
                <a:latin typeface="Helvetica" pitchFamily="2" charset="0"/>
              </a:rPr>
              <a:t>esimees</a:t>
            </a:r>
            <a:endParaRPr lang="en-US" altLang="et-EE" dirty="0">
              <a:latin typeface="Helvetica" pitchFamily="2" charset="0"/>
            </a:endParaRPr>
          </a:p>
        </p:txBody>
      </p:sp>
      <p:sp>
        <p:nvSpPr>
          <p:cNvPr id="2" name="Ristkülik 1"/>
          <p:cNvSpPr/>
          <p:nvPr/>
        </p:nvSpPr>
        <p:spPr>
          <a:xfrm>
            <a:off x="1493384" y="4368158"/>
            <a:ext cx="196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EEE3"/>
                </a:solidFill>
              </a:rPr>
              <a:t>                     </a:t>
            </a:r>
            <a:endParaRPr lang="et-EE" dirty="0">
              <a:solidFill>
                <a:srgbClr val="FFEEE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84DB0-B08C-251D-F682-1FD3EF78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Helvetica" pitchFamily="2" charset="0"/>
              </a:rPr>
              <a:t>KOOSTÖÖ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2D456-639D-EC94-7468-4C1C21B31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683224"/>
          </a:xfrm>
        </p:spPr>
        <p:txBody>
          <a:bodyPr/>
          <a:lstStyle/>
          <a:p>
            <a:endParaRPr lang="en-GB" dirty="0"/>
          </a:p>
          <a:p>
            <a:r>
              <a:rPr lang="en-GB" sz="2400" b="1" dirty="0">
                <a:latin typeface="Helvetica" pitchFamily="2" charset="0"/>
              </a:rPr>
              <a:t>TEADLIK PATSIENT </a:t>
            </a:r>
          </a:p>
          <a:p>
            <a:pPr marL="0" indent="0">
              <a:buNone/>
            </a:pPr>
            <a:r>
              <a:rPr lang="en-GB" sz="2400" b="1" dirty="0">
                <a:latin typeface="Helvetica" pitchFamily="2" charset="0"/>
              </a:rPr>
              <a:t>	</a:t>
            </a:r>
            <a:r>
              <a:rPr lang="en-GB" sz="2400" dirty="0">
                <a:latin typeface="Helvetica" pitchFamily="2" charset="0"/>
              </a:rPr>
              <a:t>PAREM RAVISOOSTUMUS           	</a:t>
            </a:r>
            <a:br>
              <a:rPr lang="en-GB" sz="2400" dirty="0">
                <a:latin typeface="Helvetica" pitchFamily="2" charset="0"/>
              </a:rPr>
            </a:br>
            <a:r>
              <a:rPr lang="en-GB" sz="2400" dirty="0">
                <a:latin typeface="Helvetica" pitchFamily="2" charset="0"/>
              </a:rPr>
              <a:t>                 VÄHEM TEENUSEID</a:t>
            </a:r>
          </a:p>
          <a:p>
            <a:pPr marL="0" indent="0">
              <a:buNone/>
            </a:pPr>
            <a:r>
              <a:rPr lang="en-GB" sz="2400" dirty="0">
                <a:latin typeface="Helvetica" pitchFamily="2" charset="0"/>
              </a:rPr>
              <a:t>			PAREM ELUKVALITEET</a:t>
            </a:r>
          </a:p>
          <a:p>
            <a:pPr marL="0" indent="0">
              <a:buNone/>
            </a:pPr>
            <a:endParaRPr lang="en-GB" sz="2400" dirty="0">
              <a:latin typeface="Helvetica" pitchFamily="2" charset="0"/>
            </a:endParaRPr>
          </a:p>
          <a:p>
            <a:r>
              <a:rPr lang="en-GB" dirty="0" err="1">
                <a:latin typeface="Helvetica" pitchFamily="2" charset="0"/>
              </a:rPr>
              <a:t>PERHi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Patsientide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Nõukoda</a:t>
            </a:r>
            <a:endParaRPr lang="en-GB" dirty="0">
              <a:latin typeface="Helvetica" pitchFamily="2" charset="0"/>
            </a:endParaRPr>
          </a:p>
          <a:p>
            <a:r>
              <a:rPr lang="en-GB" dirty="0" err="1">
                <a:latin typeface="Helvetica" pitchFamily="2" charset="0"/>
              </a:rPr>
              <a:t>Kuressaare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Haigla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Patsientide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Nõukoda</a:t>
            </a:r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EPIK </a:t>
            </a:r>
            <a:r>
              <a:rPr lang="en-GB" dirty="0" err="1">
                <a:latin typeface="Helvetica" pitchFamily="2" charset="0"/>
              </a:rPr>
              <a:t>huvikaitse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saadik</a:t>
            </a:r>
            <a:endParaRPr lang="en-GB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F4B5-F44A-3E92-5E3D-7AFC079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6648"/>
            <a:ext cx="7772400" cy="1352024"/>
          </a:xfrm>
        </p:spPr>
        <p:txBody>
          <a:bodyPr/>
          <a:lstStyle/>
          <a:p>
            <a:r>
              <a:rPr lang="en-GB" dirty="0"/>
              <a:t> 6. </a:t>
            </a:r>
            <a:r>
              <a:rPr lang="en-GB" dirty="0" err="1"/>
              <a:t>oktoobri</a:t>
            </a:r>
            <a:r>
              <a:rPr lang="en-GB" dirty="0"/>
              <a:t> </a:t>
            </a:r>
            <a:r>
              <a:rPr lang="en-GB" dirty="0" err="1"/>
              <a:t>Patsiendi</a:t>
            </a:r>
            <a:r>
              <a:rPr lang="en-GB" dirty="0"/>
              <a:t> </a:t>
            </a:r>
            <a:r>
              <a:rPr lang="en-GB" dirty="0" err="1"/>
              <a:t>hariduspäev</a:t>
            </a:r>
            <a:endParaRPr lang="en-GB" dirty="0"/>
          </a:p>
        </p:txBody>
      </p:sp>
      <p:pic>
        <p:nvPicPr>
          <p:cNvPr id="5" name="Content Placeholder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7A0EE63C-879A-A9A8-202F-AD5C560AA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25" y="2739752"/>
            <a:ext cx="2067744" cy="1378496"/>
          </a:xfrm>
        </p:spPr>
      </p:pic>
      <p:pic>
        <p:nvPicPr>
          <p:cNvPr id="9" name="Picture 8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4A016AAD-5378-AA7D-3A77-9380E4157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327" y="1228768"/>
            <a:ext cx="2051415" cy="1367610"/>
          </a:xfrm>
          <a:prstGeom prst="rect">
            <a:avLst/>
          </a:prstGeom>
        </p:spPr>
      </p:pic>
      <p:pic>
        <p:nvPicPr>
          <p:cNvPr id="11" name="Picture 10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657BE966-368E-427A-A0CF-75BDC87DA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" y="4447391"/>
            <a:ext cx="2915816" cy="1943877"/>
          </a:xfrm>
          <a:prstGeom prst="rect">
            <a:avLst/>
          </a:prstGeom>
        </p:spPr>
      </p:pic>
      <p:pic>
        <p:nvPicPr>
          <p:cNvPr id="13" name="Picture 12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B0E47A58-A9A3-8962-EDD6-4E463D4FA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4" y="1438674"/>
            <a:ext cx="4211960" cy="2807973"/>
          </a:xfrm>
          <a:prstGeom prst="rect">
            <a:avLst/>
          </a:prstGeom>
        </p:spPr>
      </p:pic>
      <p:pic>
        <p:nvPicPr>
          <p:cNvPr id="15" name="Picture 14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FCB59371-6E6E-55A1-2598-961DF1E24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28" y="1880999"/>
            <a:ext cx="2845026" cy="1896683"/>
          </a:xfrm>
          <a:prstGeom prst="rect">
            <a:avLst/>
          </a:prstGeom>
        </p:spPr>
      </p:pic>
      <p:pic>
        <p:nvPicPr>
          <p:cNvPr id="19" name="Picture 18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B676BAA7-47AE-6785-64ED-66AA165A8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7"/>
          <a:stretch/>
        </p:blipFill>
        <p:spPr>
          <a:xfrm>
            <a:off x="3082705" y="4246645"/>
            <a:ext cx="4881025" cy="26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55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GB" altLang="et-EE" b="1" dirty="0" err="1">
                <a:latin typeface="Helvetica" pitchFamily="2" charset="0"/>
              </a:rPr>
              <a:t>Reumafoorum</a:t>
            </a:r>
            <a:r>
              <a:rPr lang="en-GB" altLang="et-EE" b="1" dirty="0">
                <a:latin typeface="Helvetica" pitchFamily="2" charset="0"/>
              </a:rPr>
              <a:t> 2022</a:t>
            </a:r>
          </a:p>
        </p:txBody>
      </p:sp>
      <p:sp>
        <p:nvSpPr>
          <p:cNvPr id="12291" name="Content Placeholder 2"/>
          <p:cNvSpPr>
            <a:spLocks/>
          </p:cNvSpPr>
          <p:nvPr/>
        </p:nvSpPr>
        <p:spPr>
          <a:xfrm>
            <a:off x="1475659" y="1981200"/>
            <a:ext cx="6411576" cy="3394364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t-EE" sz="1968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</a:t>
            </a:r>
            <a:endParaRPr lang="et-EE" sz="2400"/>
          </a:p>
        </p:txBody>
      </p:sp>
      <p:pic>
        <p:nvPicPr>
          <p:cNvPr id="2" name="Picture 2" descr="Võib olla pilt järgmisest: 5 inimest, laps, inimesed seisavad ja tekst sisuga: REUMA- FOORUM 2022: LAPSED JA NOORED 12.05.2022 RADISSON BLU HOTEL OLÃMPIA KONVERENTSIKESKUS REUMA- FOORUM 2022: LAPSED JA NOORED 12.05.2022 RADISSON BLU HOTEL OLUMPIA KONVERENTSIKESKUS,">
            <a:extLst>
              <a:ext uri="{FF2B5EF4-FFF2-40B4-BE49-F238E27FC236}">
                <a16:creationId xmlns:a16="http://schemas.microsoft.com/office/drawing/2014/main" id="{ECC77A2D-F886-E245-510D-1836A599D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t="2482" r="52993" b="119"/>
          <a:stretch/>
        </p:blipFill>
        <p:spPr bwMode="auto">
          <a:xfrm>
            <a:off x="179512" y="1891156"/>
            <a:ext cx="3176138" cy="309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F5FFF-6E2E-0847-0DF1-1AED7387FA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4392" b="5807"/>
          <a:stretch/>
        </p:blipFill>
        <p:spPr>
          <a:xfrm>
            <a:off x="5892843" y="2243094"/>
            <a:ext cx="2994537" cy="1695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2A7369-B372-8CCE-C76A-0F9B64190C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 t="10282" r="5677"/>
          <a:stretch/>
        </p:blipFill>
        <p:spPr>
          <a:xfrm>
            <a:off x="5686809" y="4187301"/>
            <a:ext cx="2685359" cy="1695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4EF28C-E0EF-5D2C-7A2A-DDD9471CB3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12978" r="7500" b="4293"/>
          <a:stretch/>
        </p:blipFill>
        <p:spPr>
          <a:xfrm>
            <a:off x="3413956" y="2558130"/>
            <a:ext cx="2316088" cy="13299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B70C72-F831-E2EA-B5E0-41C2C71351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0136" r="1274"/>
          <a:stretch/>
        </p:blipFill>
        <p:spPr>
          <a:xfrm>
            <a:off x="3479467" y="4465040"/>
            <a:ext cx="2051880" cy="14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4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t-EE" b="1" dirty="0" err="1">
                <a:latin typeface="Helvetica" pitchFamily="2" charset="0"/>
              </a:rPr>
              <a:t>Reumafoorum</a:t>
            </a:r>
            <a:r>
              <a:rPr lang="en-GB" altLang="et-EE" b="1" dirty="0">
                <a:latin typeface="Helvetica" pitchFamily="2" charset="0"/>
              </a:rPr>
              <a:t> 2023</a:t>
            </a:r>
          </a:p>
        </p:txBody>
      </p:sp>
      <p:sp>
        <p:nvSpPr>
          <p:cNvPr id="12291" name="Content Placeholder 2"/>
          <p:cNvSpPr>
            <a:spLocks/>
          </p:cNvSpPr>
          <p:nvPr/>
        </p:nvSpPr>
        <p:spPr>
          <a:xfrm>
            <a:off x="1185925" y="1981200"/>
            <a:ext cx="6835460" cy="3618773"/>
          </a:xfrm>
          <a:prstGeom prst="rect">
            <a:avLst/>
          </a:prstGeom>
        </p:spPr>
        <p:txBody>
          <a:bodyPr/>
          <a:lstStyle/>
          <a:p>
            <a:pPr algn="ctr">
              <a:spcAft>
                <a:spcPts val="600"/>
              </a:spcAft>
            </a:pPr>
            <a:endParaRPr lang="et-EE" sz="2400" dirty="0"/>
          </a:p>
        </p:txBody>
      </p:sp>
      <p:pic>
        <p:nvPicPr>
          <p:cNvPr id="12299" name="Picture 12298" descr="A group of women standing in front of a blue banner&#10;&#10;Description automatically generated">
            <a:extLst>
              <a:ext uri="{FF2B5EF4-FFF2-40B4-BE49-F238E27FC236}">
                <a16:creationId xmlns:a16="http://schemas.microsoft.com/office/drawing/2014/main" id="{06D43EEC-A0B8-E6DF-B209-AC71AC0C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3110" r="7499" b="18701"/>
          <a:stretch/>
        </p:blipFill>
        <p:spPr>
          <a:xfrm>
            <a:off x="382850" y="3927343"/>
            <a:ext cx="3172970" cy="1698278"/>
          </a:xfrm>
          <a:prstGeom prst="rect">
            <a:avLst/>
          </a:prstGeom>
        </p:spPr>
      </p:pic>
      <p:pic>
        <p:nvPicPr>
          <p:cNvPr id="12301" name="Picture 12300" descr="A person standing in front of a podium&#10;&#10;Description automatically generated">
            <a:extLst>
              <a:ext uri="{FF2B5EF4-FFF2-40B4-BE49-F238E27FC236}">
                <a16:creationId xmlns:a16="http://schemas.microsoft.com/office/drawing/2014/main" id="{688C8064-A8D8-18D1-9E94-3C0D31CE9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5900" r="6613" b="4851"/>
          <a:stretch/>
        </p:blipFill>
        <p:spPr>
          <a:xfrm>
            <a:off x="3746441" y="1987174"/>
            <a:ext cx="1905679" cy="2024782"/>
          </a:xfrm>
          <a:prstGeom prst="rect">
            <a:avLst/>
          </a:prstGeom>
        </p:spPr>
      </p:pic>
      <p:pic>
        <p:nvPicPr>
          <p:cNvPr id="12303" name="Picture 12302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AC7AB7C3-BA79-9CC1-F707-A02030A661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t="13250" r="9887" b="12200"/>
          <a:stretch/>
        </p:blipFill>
        <p:spPr>
          <a:xfrm>
            <a:off x="6425390" y="3865388"/>
            <a:ext cx="2197522" cy="1420001"/>
          </a:xfrm>
          <a:prstGeom prst="rect">
            <a:avLst/>
          </a:prstGeom>
        </p:spPr>
      </p:pic>
      <p:pic>
        <p:nvPicPr>
          <p:cNvPr id="12305" name="Picture 1230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1F5E9E1A-15A2-C894-023E-6A92234279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" t="6600" r="12988" b="10801"/>
          <a:stretch/>
        </p:blipFill>
        <p:spPr>
          <a:xfrm>
            <a:off x="5764006" y="1941337"/>
            <a:ext cx="3134178" cy="1735314"/>
          </a:xfrm>
          <a:prstGeom prst="rect">
            <a:avLst/>
          </a:prstGeom>
        </p:spPr>
      </p:pic>
      <p:pic>
        <p:nvPicPr>
          <p:cNvPr id="3" name="Picture 2" descr="A poster of a dancing pose&#10;&#10;Description automatically generated with medium confidence">
            <a:extLst>
              <a:ext uri="{FF2B5EF4-FFF2-40B4-BE49-F238E27FC236}">
                <a16:creationId xmlns:a16="http://schemas.microsoft.com/office/drawing/2014/main" id="{6E1B8FDD-B056-5B9B-5D54-AD4380A2F5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85" y="1981200"/>
            <a:ext cx="3244470" cy="1698277"/>
          </a:xfrm>
          <a:prstGeom prst="rect">
            <a:avLst/>
          </a:prstGeom>
        </p:spPr>
      </p:pic>
      <p:pic>
        <p:nvPicPr>
          <p:cNvPr id="5" name="Picture 4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3D63012B-DE2D-03B1-EB7E-22B09198E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55" y="4077072"/>
            <a:ext cx="2402500" cy="24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CCA8D-089E-9D95-1405-4F33DAF00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09" y="1484784"/>
            <a:ext cx="5486400" cy="566738"/>
          </a:xfrm>
        </p:spPr>
        <p:txBody>
          <a:bodyPr wrap="square" anchor="b">
            <a:normAutofit fontScale="90000"/>
          </a:bodyPr>
          <a:lstStyle/>
          <a:p>
            <a:r>
              <a:rPr lang="en-GB" sz="3600" b="1" dirty="0" err="1">
                <a:latin typeface="Helvetica" pitchFamily="2" charset="0"/>
              </a:rPr>
              <a:t>Reumafoorum</a:t>
            </a:r>
            <a:r>
              <a:rPr lang="en-GB" sz="3600" b="1" dirty="0">
                <a:latin typeface="Helvetica" pitchFamily="2" charset="0"/>
              </a:rPr>
              <a:t> </a:t>
            </a:r>
            <a:br>
              <a:rPr lang="en-GB" sz="3600" b="1" dirty="0">
                <a:latin typeface="Helvetica" pitchFamily="2" charset="0"/>
              </a:rPr>
            </a:br>
            <a:r>
              <a:rPr lang="en-GB" sz="3600" b="1" dirty="0">
                <a:latin typeface="Helvetica" pitchFamily="2" charset="0"/>
              </a:rPr>
              <a:t>9. </a:t>
            </a:r>
            <a:r>
              <a:rPr lang="en-GB" sz="3600" b="1" dirty="0" err="1">
                <a:latin typeface="Helvetica" pitchFamily="2" charset="0"/>
              </a:rPr>
              <a:t>mai</a:t>
            </a:r>
            <a:r>
              <a:rPr lang="en-GB" sz="3600" b="1" dirty="0">
                <a:latin typeface="Helvetica" pitchFamily="2" charset="0"/>
              </a:rPr>
              <a:t> 2024 </a:t>
            </a:r>
            <a:br>
              <a:rPr lang="en-GB" sz="3600" b="1" dirty="0">
                <a:latin typeface="Helvetica" pitchFamily="2" charset="0"/>
              </a:rPr>
            </a:br>
            <a:r>
              <a:rPr lang="en-GB" sz="3600" b="1" dirty="0" err="1">
                <a:latin typeface="Helvetica" pitchFamily="2" charset="0"/>
              </a:rPr>
              <a:t>Kruiisiterminalis</a:t>
            </a:r>
            <a:endParaRPr lang="et-EE" sz="3600" b="1" dirty="0">
              <a:latin typeface="Helvetica" pitchFamily="2" charset="0"/>
            </a:endParaRPr>
          </a:p>
        </p:txBody>
      </p:sp>
      <p:pic>
        <p:nvPicPr>
          <p:cNvPr id="7" name="Content Placeholder 6" descr="A wooden figure pushing a large rock&#10;&#10;Description automatically generated">
            <a:extLst>
              <a:ext uri="{FF2B5EF4-FFF2-40B4-BE49-F238E27FC236}">
                <a16:creationId xmlns:a16="http://schemas.microsoft.com/office/drawing/2014/main" id="{2B038E95-6CA9-B9A5-96AD-71D911E291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38980" y="689306"/>
            <a:ext cx="4149573" cy="41495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7B40F69-3967-0309-DE80-77E4A981B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1560" y="2691058"/>
            <a:ext cx="3600400" cy="804862"/>
          </a:xfrm>
        </p:spPr>
        <p:txBody>
          <a:bodyPr/>
          <a:lstStyle/>
          <a:p>
            <a:r>
              <a:rPr lang="et-EE" sz="2000" b="0" i="0" dirty="0">
                <a:effectLst/>
                <a:latin typeface="Helvetica" pitchFamily="2" charset="0"/>
              </a:rPr>
              <a:t>Valu on reumaatilise haiguse paratamatu ja sage kaasnähe. Nõuandeid valuravis jagavad erinevate erialade spetsialistid, tähtis roll on eriarstide ja patsientide koostööl. </a:t>
            </a:r>
            <a:br>
              <a:rPr lang="et-EE" sz="2000" dirty="0">
                <a:latin typeface="Helvetica" pitchFamily="2" charset="0"/>
              </a:rPr>
            </a:br>
            <a:r>
              <a:rPr lang="et-EE" sz="2000" b="0" i="0" dirty="0">
                <a:effectLst/>
                <a:latin typeface="Helvetica" pitchFamily="2" charset="0"/>
              </a:rPr>
              <a:t>Viimases sessioonis käsitleme eraldi reumaatilise haiguse kaasnevaid tüsistusi.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4" name="AutoShape 2" descr="REUMAFOORUM 2024">
            <a:extLst>
              <a:ext uri="{FF2B5EF4-FFF2-40B4-BE49-F238E27FC236}">
                <a16:creationId xmlns:a16="http://schemas.microsoft.com/office/drawing/2014/main" id="{F2843218-836F-1EBD-A51D-6B91E5E253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02818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õib olla pilt järgmisest: üks või mitu inimest ja tekst sisuga: VILJANDI EESTI REUMALIIT REUMAÜHING 22. KÄIMISPÄEV 27.AUGUSTIL 2022 KELL 12-16 VILJANDI LINNASTAADIONIL RANNA PUIESTEE 11:00 REGISTREERIMINE 12:00 AVASÃNAD Kohal on KUULMISBUSS ning tervise- ja lutoodete esindajad. 12:15 SOOJENDUS, RADADE TUTVUSTUS VALMAR AMMER, tervise ja liikumise nõustaja 12:30 KÃIMISRAJAD AVATUD OSALEMINE TASUTA! 13:30 KEHAKINNITUS TERVISENÕUSTAMISED JA -MÕÕTMISED HAARA KÃNNIKEPID KAASA JA NÄEME VILJANDIS! 15:00 LOENG &quot;LIIKUMISE LOODUSSEADUSED&quot; VALMAR AMMER tervise ja liikumise nõustaja 15:30 TAIDLEJATE ESINEMINE Info: reuma@reumaliit.ee 16:00 LÃPETAMINE VILJANIPUUK Pharma Nord Mekiluba SAKLA KÜLASELTS PSORIAASILIT droger BUnGYPUMP PUMP OÜ Ãnnepärl auxiliap HARMA SPORTLAND">
            <a:extLst>
              <a:ext uri="{FF2B5EF4-FFF2-40B4-BE49-F238E27FC236}">
                <a16:creationId xmlns:a16="http://schemas.microsoft.com/office/drawing/2014/main" id="{0BCACAF5-121D-E60B-8FF9-D694618B5E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16125"/>
            <a:ext cx="1316038" cy="19208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erson walking on a track&#10;&#10;Description automatically generated">
            <a:extLst>
              <a:ext uri="{FF2B5EF4-FFF2-40B4-BE49-F238E27FC236}">
                <a16:creationId xmlns:a16="http://schemas.microsoft.com/office/drawing/2014/main" id="{FE26D2AC-DD54-F81D-6E26-7740EEAEF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08438"/>
            <a:ext cx="1316038" cy="2052638"/>
          </a:xfrm>
          <a:prstGeom prst="rect">
            <a:avLst/>
          </a:prstGeom>
        </p:spPr>
      </p:pic>
      <p:pic>
        <p:nvPicPr>
          <p:cNvPr id="20" name="Picture 19" descr="A group of older women walking on a path&#10;&#10;Description automatically generated">
            <a:extLst>
              <a:ext uri="{FF2B5EF4-FFF2-40B4-BE49-F238E27FC236}">
                <a16:creationId xmlns:a16="http://schemas.microsoft.com/office/drawing/2014/main" id="{71CEBCF4-FB45-A89B-8DCA-9268DBDE9B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 r="12082" b="11299"/>
          <a:stretch/>
        </p:blipFill>
        <p:spPr>
          <a:xfrm>
            <a:off x="2071688" y="2016125"/>
            <a:ext cx="2244725" cy="1266825"/>
          </a:xfrm>
          <a:prstGeom prst="rect">
            <a:avLst/>
          </a:prstGeom>
        </p:spPr>
      </p:pic>
      <p:pic>
        <p:nvPicPr>
          <p:cNvPr id="22" name="Picture 21" descr="A person holding a book in his hand&#10;&#10;Description automatically generated">
            <a:extLst>
              <a:ext uri="{FF2B5EF4-FFF2-40B4-BE49-F238E27FC236}">
                <a16:creationId xmlns:a16="http://schemas.microsoft.com/office/drawing/2014/main" id="{92679247-BCCE-577B-BF8E-98CA731441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2071688" y="3352800"/>
            <a:ext cx="2244725" cy="1487488"/>
          </a:xfrm>
          <a:prstGeom prst="rect">
            <a:avLst/>
          </a:prstGeom>
        </p:spPr>
      </p:pic>
      <p:pic>
        <p:nvPicPr>
          <p:cNvPr id="12" name="Picture 11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998083CD-F391-4251-8877-F282E9F1C0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r="9626" b="15385"/>
          <a:stretch/>
        </p:blipFill>
        <p:spPr>
          <a:xfrm>
            <a:off x="2071688" y="4911725"/>
            <a:ext cx="2244725" cy="1149350"/>
          </a:xfrm>
          <a:prstGeom prst="rect">
            <a:avLst/>
          </a:prstGeom>
        </p:spPr>
      </p:pic>
      <p:pic>
        <p:nvPicPr>
          <p:cNvPr id="18" name="Picture 17" descr="A person in a red shirt and cap speaking into a microphone&#10;&#10;Description automatically generated">
            <a:extLst>
              <a:ext uri="{FF2B5EF4-FFF2-40B4-BE49-F238E27FC236}">
                <a16:creationId xmlns:a16="http://schemas.microsoft.com/office/drawing/2014/main" id="{F9E530EC-104C-DF7A-71F9-6EE6FE45D2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38" y="2016125"/>
            <a:ext cx="1739900" cy="2698750"/>
          </a:xfrm>
          <a:prstGeom prst="rect">
            <a:avLst/>
          </a:prstGeom>
        </p:spPr>
      </p:pic>
      <p:pic>
        <p:nvPicPr>
          <p:cNvPr id="6" name="Picture 5" descr="A person standing next to a person lying on a bed&#10;&#10;Description automatically generated">
            <a:extLst>
              <a:ext uri="{FF2B5EF4-FFF2-40B4-BE49-F238E27FC236}">
                <a16:creationId xmlns:a16="http://schemas.microsoft.com/office/drawing/2014/main" id="{C2F83984-9B24-CC50-F809-2F6E8B54C9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6" t="23847" r="24798" b="5627"/>
          <a:stretch/>
        </p:blipFill>
        <p:spPr>
          <a:xfrm>
            <a:off x="4389438" y="4786313"/>
            <a:ext cx="1739900" cy="1274763"/>
          </a:xfrm>
          <a:prstGeom prst="rect">
            <a:avLst/>
          </a:prstGeom>
        </p:spPr>
      </p:pic>
      <p:pic>
        <p:nvPicPr>
          <p:cNvPr id="16" name="Picture 15" descr="A group of older women walking on a path&#10;&#10;Description automatically generated">
            <a:extLst>
              <a:ext uri="{FF2B5EF4-FFF2-40B4-BE49-F238E27FC236}">
                <a16:creationId xmlns:a16="http://schemas.microsoft.com/office/drawing/2014/main" id="{1B5DA867-858D-C0BB-1A0E-9261A0F563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8" y="2016125"/>
            <a:ext cx="2259013" cy="1463675"/>
          </a:xfrm>
          <a:prstGeom prst="rect">
            <a:avLst/>
          </a:prstGeom>
        </p:spPr>
      </p:pic>
      <p:pic>
        <p:nvPicPr>
          <p:cNvPr id="10" name="Picture 9" descr="A group of people standing in a line at a table&#10;&#10;Description automatically generated">
            <a:extLst>
              <a:ext uri="{FF2B5EF4-FFF2-40B4-BE49-F238E27FC236}">
                <a16:creationId xmlns:a16="http://schemas.microsoft.com/office/drawing/2014/main" id="{554EB978-36A5-E498-617B-180408A8C7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8" y="3551238"/>
            <a:ext cx="2259013" cy="1460500"/>
          </a:xfrm>
          <a:prstGeom prst="rect">
            <a:avLst/>
          </a:prstGeom>
        </p:spPr>
      </p:pic>
      <p:pic>
        <p:nvPicPr>
          <p:cNvPr id="4" name="Picture 3" descr="A group of people sitting in a row&#10;&#10;Description automatically generated">
            <a:extLst>
              <a:ext uri="{FF2B5EF4-FFF2-40B4-BE49-F238E27FC236}">
                <a16:creationId xmlns:a16="http://schemas.microsoft.com/office/drawing/2014/main" id="{9301B17B-D01B-0061-2576-3F41F4C3C4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8" y="5083175"/>
            <a:ext cx="2259013" cy="97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35892A-1F23-75CA-BF93-84F2EB77E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GB" dirty="0" err="1"/>
              <a:t>Käimispäev</a:t>
            </a:r>
            <a:r>
              <a:rPr lang="en-GB" dirty="0"/>
              <a:t> 2022 - </a:t>
            </a:r>
            <a:r>
              <a:rPr lang="en-GB" dirty="0" err="1"/>
              <a:t>Viljandis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513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and person holding microphones&#10;&#10;Description automatically generated">
            <a:extLst>
              <a:ext uri="{FF2B5EF4-FFF2-40B4-BE49-F238E27FC236}">
                <a16:creationId xmlns:a16="http://schemas.microsoft.com/office/drawing/2014/main" id="{8F5C20E2-F06E-8FA7-4879-BAC2F87D8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97125"/>
            <a:ext cx="2419350" cy="3282950"/>
          </a:xfrm>
          <a:prstGeom prst="rect">
            <a:avLst/>
          </a:prstGeom>
        </p:spPr>
      </p:pic>
      <p:pic>
        <p:nvPicPr>
          <p:cNvPr id="11" name="Picture 10" descr="A group of people at a table&#10;&#10;Description automatically generated">
            <a:extLst>
              <a:ext uri="{FF2B5EF4-FFF2-40B4-BE49-F238E27FC236}">
                <a16:creationId xmlns:a16="http://schemas.microsoft.com/office/drawing/2014/main" id="{FE02F545-9E4A-0CCB-B414-FBDADE7DC1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8000"/>
          <a:stretch/>
        </p:blipFill>
        <p:spPr>
          <a:xfrm>
            <a:off x="3176588" y="2397125"/>
            <a:ext cx="1681163" cy="922338"/>
          </a:xfrm>
          <a:prstGeom prst="rect">
            <a:avLst/>
          </a:prstGeom>
        </p:spPr>
      </p:pic>
      <p:pic>
        <p:nvPicPr>
          <p:cNvPr id="23" name="Picture 22" descr="A person standing behind a display&#10;&#10;Description automatically generated">
            <a:extLst>
              <a:ext uri="{FF2B5EF4-FFF2-40B4-BE49-F238E27FC236}">
                <a16:creationId xmlns:a16="http://schemas.microsoft.com/office/drawing/2014/main" id="{E9F1C929-4FF1-7EC5-8DA4-6CAFED7B5E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8" y="3389313"/>
            <a:ext cx="1681163" cy="2290763"/>
          </a:xfrm>
          <a:prstGeom prst="rect">
            <a:avLst/>
          </a:prstGeom>
        </p:spPr>
      </p:pic>
      <p:pic>
        <p:nvPicPr>
          <p:cNvPr id="13" name="Picture 12" descr="A group of people walking on a track&#10;&#10;Description automatically generated">
            <a:extLst>
              <a:ext uri="{FF2B5EF4-FFF2-40B4-BE49-F238E27FC236}">
                <a16:creationId xmlns:a16="http://schemas.microsoft.com/office/drawing/2014/main" id="{0F06ED13-B7F9-82CC-8F75-C85D188E3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75" y="2397125"/>
            <a:ext cx="1620838" cy="1187450"/>
          </a:xfrm>
          <a:prstGeom prst="rect">
            <a:avLst/>
          </a:prstGeom>
        </p:spPr>
      </p:pic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2F88CB3-532E-8EF5-AD30-A0E33B0C56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5555" r="5113" b="22403"/>
          <a:stretch/>
        </p:blipFill>
        <p:spPr>
          <a:xfrm>
            <a:off x="4930775" y="3656013"/>
            <a:ext cx="1620838" cy="647700"/>
          </a:xfrm>
          <a:prstGeom prst="rect">
            <a:avLst/>
          </a:prstGeom>
        </p:spPr>
      </p:pic>
      <p:pic>
        <p:nvPicPr>
          <p:cNvPr id="15" name="Picture 14" descr="A group of people walking on a track&#10;&#10;Description automatically generated">
            <a:extLst>
              <a:ext uri="{FF2B5EF4-FFF2-40B4-BE49-F238E27FC236}">
                <a16:creationId xmlns:a16="http://schemas.microsoft.com/office/drawing/2014/main" id="{6C38955C-03D8-0485-2760-8A60265D4C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 t="12201" r="2751" b="5901"/>
          <a:stretch/>
        </p:blipFill>
        <p:spPr>
          <a:xfrm>
            <a:off x="4930775" y="4375150"/>
            <a:ext cx="1620838" cy="1306513"/>
          </a:xfrm>
          <a:prstGeom prst="rect">
            <a:avLst/>
          </a:prstGeom>
        </p:spPr>
      </p:pic>
      <p:pic>
        <p:nvPicPr>
          <p:cNvPr id="9" name="Picture 8" descr="A group of people standing around a table with bottles&#10;&#10;Description automatically generated">
            <a:extLst>
              <a:ext uri="{FF2B5EF4-FFF2-40B4-BE49-F238E27FC236}">
                <a16:creationId xmlns:a16="http://schemas.microsoft.com/office/drawing/2014/main" id="{9B36FC35-0C5F-A44B-EA8E-7C3CAEDEBD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0000" b="8000"/>
          <a:stretch/>
        </p:blipFill>
        <p:spPr>
          <a:xfrm>
            <a:off x="6619875" y="2397125"/>
            <a:ext cx="1838325" cy="1274763"/>
          </a:xfrm>
          <a:prstGeom prst="rect">
            <a:avLst/>
          </a:prstGeom>
        </p:spPr>
      </p:pic>
      <p:pic>
        <p:nvPicPr>
          <p:cNvPr id="7" name="Picture 6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9185EE5A-174A-72E8-FCDA-B2FED2AD48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3743325"/>
            <a:ext cx="1838325" cy="971550"/>
          </a:xfrm>
          <a:prstGeom prst="rect">
            <a:avLst/>
          </a:prstGeom>
        </p:spPr>
      </p:pic>
      <p:pic>
        <p:nvPicPr>
          <p:cNvPr id="5" name="Content Placeholder 4" descr="A group of people walking on grass&#10;&#10;Description automatically generated">
            <a:extLst>
              <a:ext uri="{FF2B5EF4-FFF2-40B4-BE49-F238E27FC236}">
                <a16:creationId xmlns:a16="http://schemas.microsoft.com/office/drawing/2014/main" id="{BCA1C241-576E-5FFD-D1F8-D05347FB9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6" b="5315"/>
          <a:stretch/>
        </p:blipFill>
        <p:spPr>
          <a:xfrm>
            <a:off x="6619875" y="4786313"/>
            <a:ext cx="1838325" cy="8953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47284A-51FC-B0DD-0EBB-11485B74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en-GB" dirty="0" err="1"/>
              <a:t>Käimispäev</a:t>
            </a:r>
            <a:r>
              <a:rPr lang="en-GB" dirty="0"/>
              <a:t> 2023 - </a:t>
            </a:r>
            <a:r>
              <a:rPr lang="en-GB" dirty="0" err="1"/>
              <a:t>Jõgeval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86941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C8AA0-5662-5E2E-3AE6-7827037ED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444" y="5301208"/>
            <a:ext cx="6523112" cy="566738"/>
          </a:xfrm>
        </p:spPr>
        <p:txBody>
          <a:bodyPr wrap="square" anchor="b">
            <a:noAutofit/>
          </a:bodyPr>
          <a:lstStyle/>
          <a:p>
            <a:r>
              <a:rPr lang="en-GB" sz="3200" dirty="0" err="1">
                <a:latin typeface="Helvetica" pitchFamily="2" charset="0"/>
              </a:rPr>
              <a:t>Käimispäev</a:t>
            </a:r>
            <a:r>
              <a:rPr lang="en-GB" sz="3200" dirty="0">
                <a:latin typeface="Helvetica" pitchFamily="2" charset="0"/>
              </a:rPr>
              <a:t> 2024 – </a:t>
            </a:r>
            <a:r>
              <a:rPr lang="en-GB" sz="3200" dirty="0" err="1">
                <a:latin typeface="Helvetica" pitchFamily="2" charset="0"/>
              </a:rPr>
              <a:t>Kuressaares</a:t>
            </a:r>
            <a:endParaRPr lang="et-EE" sz="3200" dirty="0">
              <a:latin typeface="Helvetica" pitchFamily="2" charset="0"/>
            </a:endParaRPr>
          </a:p>
        </p:txBody>
      </p:sp>
      <p:pic>
        <p:nvPicPr>
          <p:cNvPr id="5" name="Content Placeholder 4" descr="An aerial view of a castle surrounded by water and trees&#10;&#10;Description automatically generated">
            <a:extLst>
              <a:ext uri="{FF2B5EF4-FFF2-40B4-BE49-F238E27FC236}">
                <a16:creationId xmlns:a16="http://schemas.microsoft.com/office/drawing/2014/main" id="{5ADB10A0-BBAA-6C75-5E1A-6754C01B42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b="14795"/>
          <a:stretch/>
        </p:blipFill>
        <p:spPr>
          <a:xfrm>
            <a:off x="1633972" y="476672"/>
            <a:ext cx="5876056" cy="4407042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A24A789-9831-B341-A6AC-8D5B0BBB5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0757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403B-0DD0-F149-C477-7B8DEA19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Helvetica" pitchFamily="2" charset="0"/>
              </a:rPr>
              <a:t>Erasmus+ </a:t>
            </a:r>
            <a:r>
              <a:rPr lang="en-GB" b="1" dirty="0" err="1">
                <a:latin typeface="Helvetica" pitchFamily="2" charset="0"/>
              </a:rPr>
              <a:t>õpiränded</a:t>
            </a:r>
            <a:r>
              <a:rPr lang="en-GB" b="1" dirty="0">
                <a:latin typeface="Helvetica" pitchFamily="2" charset="0"/>
              </a:rPr>
              <a:t> </a:t>
            </a:r>
          </a:p>
        </p:txBody>
      </p: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2DAE6D5B-34EC-2D2E-C886-1C79AF1199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6"/>
          <a:stretch/>
        </p:blipFill>
        <p:spPr>
          <a:xfrm>
            <a:off x="1259632" y="1741714"/>
            <a:ext cx="2592288" cy="412159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EB613-34E5-55C3-7E43-07CB5D0FC9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err="1"/>
              <a:t>Akrediteeritud</a:t>
            </a:r>
            <a:r>
              <a:rPr lang="en-GB" dirty="0"/>
              <a:t> </a:t>
            </a:r>
            <a:r>
              <a:rPr lang="en-GB" dirty="0" err="1"/>
              <a:t>täiskasvanuhariduse</a:t>
            </a:r>
            <a:r>
              <a:rPr lang="en-GB" dirty="0"/>
              <a:t> </a:t>
            </a:r>
            <a:r>
              <a:rPr lang="en-GB" dirty="0" err="1"/>
              <a:t>õpirännete</a:t>
            </a:r>
            <a:r>
              <a:rPr lang="en-GB" dirty="0"/>
              <a:t> </a:t>
            </a:r>
            <a:r>
              <a:rPr lang="en-GB" dirty="0" err="1"/>
              <a:t>korraldamine</a:t>
            </a:r>
            <a:r>
              <a:rPr lang="en-GB" dirty="0"/>
              <a:t> </a:t>
            </a:r>
          </a:p>
          <a:p>
            <a:r>
              <a:rPr lang="en-GB" dirty="0"/>
              <a:t>2023-2027</a:t>
            </a:r>
          </a:p>
          <a:p>
            <a:r>
              <a:rPr lang="en-GB" dirty="0" err="1"/>
              <a:t>Koolituste</a:t>
            </a:r>
            <a:r>
              <a:rPr lang="en-GB" dirty="0"/>
              <a:t> </a:t>
            </a:r>
            <a:r>
              <a:rPr lang="en-GB" dirty="0" err="1"/>
              <a:t>korraldajatele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koolitajatele</a:t>
            </a:r>
            <a:endParaRPr lang="et-EE" dirty="0"/>
          </a:p>
        </p:txBody>
      </p:sp>
      <p:pic>
        <p:nvPicPr>
          <p:cNvPr id="7" name="Content Placeholder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A7E551-FD56-DD73-015F-CB5F074C78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782" y="980727"/>
            <a:ext cx="2415433" cy="5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900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8662FB-DF5A-4E1C-DB6E-91AF865F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b="1" dirty="0" err="1">
                <a:latin typeface="Helvetica" pitchFamily="2" charset="0"/>
              </a:rPr>
              <a:t>õpiränded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4" name="Content Placeholder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B4F82F2-486F-67E8-DF28-E53265CCC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92158"/>
            <a:ext cx="3238128" cy="777884"/>
          </a:xfrm>
        </p:spPr>
      </p:pic>
      <p:pic>
        <p:nvPicPr>
          <p:cNvPr id="6" name="Picture 5" descr="A group of people sitting at a table">
            <a:extLst>
              <a:ext uri="{FF2B5EF4-FFF2-40B4-BE49-F238E27FC236}">
                <a16:creationId xmlns:a16="http://schemas.microsoft.com/office/drawing/2014/main" id="{7449F87C-8E0A-ABD9-F3A4-6DFCEB2C5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r="12998" b="17098"/>
          <a:stretch/>
        </p:blipFill>
        <p:spPr>
          <a:xfrm>
            <a:off x="395536" y="4362272"/>
            <a:ext cx="4320480" cy="1656185"/>
          </a:xfrm>
          <a:prstGeom prst="rect">
            <a:avLst/>
          </a:prstGeom>
        </p:spPr>
      </p:pic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2E4ED04-396F-93A3-E4D0-D60D8696F0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t="22701" r="18192"/>
          <a:stretch/>
        </p:blipFill>
        <p:spPr>
          <a:xfrm>
            <a:off x="320554" y="2161511"/>
            <a:ext cx="2453086" cy="1911253"/>
          </a:xfrm>
          <a:prstGeom prst="rect">
            <a:avLst/>
          </a:prstGeom>
        </p:spPr>
      </p:pic>
      <p:pic>
        <p:nvPicPr>
          <p:cNvPr id="12" name="Picture 11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833084D0-78D8-D55F-AE79-D40222AC3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277308"/>
            <a:ext cx="3479731" cy="1826115"/>
          </a:xfrm>
          <a:prstGeom prst="rect">
            <a:avLst/>
          </a:prstGeom>
        </p:spPr>
      </p:pic>
      <p:pic>
        <p:nvPicPr>
          <p:cNvPr id="16" name="Picture 15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04ECFBBC-7F6D-1FDB-AE7A-3084982E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r="16252"/>
          <a:stretch/>
        </p:blipFill>
        <p:spPr>
          <a:xfrm>
            <a:off x="2911002" y="2161511"/>
            <a:ext cx="2453086" cy="18732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80B6CD-B5F2-E6B5-C86D-90CFC57A7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918" y="2216427"/>
            <a:ext cx="3156298" cy="17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>
                <a:latin typeface="Helvetica" pitchFamily="2" charset="0"/>
              </a:rPr>
              <a:t>Eesti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Reumaliit</a:t>
            </a:r>
            <a:r>
              <a:rPr lang="en-GB" dirty="0">
                <a:latin typeface="Helvetica" pitchFamily="2" charset="0"/>
              </a:rPr>
              <a:t> </a:t>
            </a:r>
            <a:endParaRPr lang="et-EE" dirty="0">
              <a:latin typeface="Helvetica" pitchFamily="2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467200"/>
          </a:xfrm>
        </p:spPr>
        <p:txBody>
          <a:bodyPr/>
          <a:lstStyle/>
          <a:p>
            <a:pPr algn="ctr" eaLnBrk="1" hangingPunct="1">
              <a:buNone/>
            </a:pPr>
            <a:r>
              <a:rPr lang="en-GB" sz="2000" b="1" cap="all" spc="75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MEIE MISSIOONIKS </a:t>
            </a:r>
            <a:r>
              <a:rPr lang="en-GB" sz="2000" cap="all" spc="75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ON TOETADA KÕIKI REUMAATILISI HAIGEID, PAKKUDES IGAKÜLGSET ADEKVAATSET INFORMATSIOONI NING MÕJUTADES OSAPOOLI, KES VÕIVAD HAIGETE ELLU POSITIIVSEID MUUTUSI TUUA</a:t>
            </a:r>
            <a:r>
              <a:rPr lang="en-GB" sz="1600" b="1" cap="all" spc="75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.</a:t>
            </a:r>
            <a:endParaRPr lang="en-GB" sz="1600" b="1" i="1" dirty="0"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</a:pPr>
            <a:endParaRPr lang="en-GB" altLang="et-EE" sz="2000" b="1" dirty="0">
              <a:latin typeface="Helvetica" pitchFamily="2" charset="0"/>
            </a:endParaRPr>
          </a:p>
          <a:p>
            <a:pPr algn="ctr" eaLnBrk="1" hangingPunct="1">
              <a:buNone/>
            </a:pPr>
            <a:r>
              <a:rPr lang="en-GB" altLang="et-EE" sz="2000" b="1" dirty="0" err="1">
                <a:latin typeface="Helvetica" pitchFamily="2" charset="0"/>
              </a:rPr>
              <a:t>Katuseorganisatsioon</a:t>
            </a:r>
            <a:r>
              <a:rPr lang="en-GB" altLang="et-EE" sz="2000" b="1" dirty="0">
                <a:latin typeface="Helvetica" pitchFamily="2" charset="0"/>
              </a:rPr>
              <a:t> - </a:t>
            </a:r>
            <a:r>
              <a:rPr lang="et-EE" altLang="et-EE" sz="2000" b="1" dirty="0">
                <a:latin typeface="Helvetica" pitchFamily="2" charset="0"/>
              </a:rPr>
              <a:t> 1</a:t>
            </a:r>
            <a:r>
              <a:rPr lang="en-GB" altLang="et-EE" sz="2000" b="1" dirty="0">
                <a:latin typeface="Helvetica" pitchFamily="2" charset="0"/>
              </a:rPr>
              <a:t>2</a:t>
            </a:r>
            <a:r>
              <a:rPr lang="et-EE" altLang="et-EE" sz="2000" b="1" dirty="0">
                <a:latin typeface="Helvetica" pitchFamily="2" charset="0"/>
              </a:rPr>
              <a:t> </a:t>
            </a:r>
            <a:r>
              <a:rPr lang="en-GB" altLang="et-EE" sz="2000" b="1" dirty="0" err="1">
                <a:latin typeface="Helvetica" pitchFamily="2" charset="0"/>
              </a:rPr>
              <a:t>liikmesorganisatsiooni</a:t>
            </a:r>
            <a:r>
              <a:rPr lang="en-GB" altLang="et-EE" sz="2000" b="1" dirty="0">
                <a:latin typeface="Helvetica" pitchFamily="2" charset="0"/>
              </a:rPr>
              <a:t>, 622 </a:t>
            </a:r>
            <a:r>
              <a:rPr lang="en-GB" altLang="et-EE" sz="2000" b="1" dirty="0" err="1">
                <a:latin typeface="Helvetica" pitchFamily="2" charset="0"/>
              </a:rPr>
              <a:t>liiget</a:t>
            </a:r>
            <a:r>
              <a:rPr lang="en-GB" altLang="et-EE" sz="2000" b="1" dirty="0">
                <a:latin typeface="Helvetica" pitchFamily="2" charset="0"/>
              </a:rPr>
              <a:t> </a:t>
            </a:r>
            <a:endParaRPr lang="et-EE" altLang="et-EE" sz="2000" b="1" dirty="0">
              <a:latin typeface="Helvetica" pitchFamily="2" charset="0"/>
            </a:endParaRPr>
          </a:p>
          <a:p>
            <a:pPr algn="ctr" eaLnBrk="1" hangingPunct="1">
              <a:buFont typeface="Times" panose="02020603050405020304" pitchFamily="18" charset="0"/>
              <a:buNone/>
            </a:pPr>
            <a:r>
              <a:rPr lang="en-GB" altLang="et-EE" sz="2000" b="1" dirty="0" err="1">
                <a:latin typeface="Helvetica" pitchFamily="2" charset="0"/>
              </a:rPr>
              <a:t>Liigesehaigete</a:t>
            </a:r>
            <a:r>
              <a:rPr lang="en-GB" altLang="et-EE" sz="2000" b="1" dirty="0">
                <a:latin typeface="Helvetica" pitchFamily="2" charset="0"/>
              </a:rPr>
              <a:t> </a:t>
            </a:r>
            <a:r>
              <a:rPr lang="en-GB" altLang="et-EE" sz="2000" b="1" dirty="0" err="1">
                <a:latin typeface="Helvetica" pitchFamily="2" charset="0"/>
              </a:rPr>
              <a:t>Laste</a:t>
            </a:r>
            <a:r>
              <a:rPr lang="en-GB" altLang="et-EE" sz="2000" b="1" dirty="0">
                <a:latin typeface="Helvetica" pitchFamily="2" charset="0"/>
              </a:rPr>
              <a:t> </a:t>
            </a:r>
            <a:r>
              <a:rPr lang="en-GB" altLang="et-EE" sz="2000" b="1" dirty="0" err="1">
                <a:latin typeface="Helvetica" pitchFamily="2" charset="0"/>
              </a:rPr>
              <a:t>Ühing</a:t>
            </a:r>
            <a:r>
              <a:rPr lang="en-GB" altLang="et-EE" sz="2000" b="1" dirty="0">
                <a:latin typeface="Helvetica" pitchFamily="2" charset="0"/>
              </a:rPr>
              <a:t>, </a:t>
            </a:r>
            <a:r>
              <a:rPr lang="en-GB" altLang="et-EE" sz="2000" b="1" dirty="0" err="1">
                <a:latin typeface="Helvetica" pitchFamily="2" charset="0"/>
              </a:rPr>
              <a:t>Luupuse</a:t>
            </a:r>
            <a:r>
              <a:rPr lang="en-GB" altLang="et-EE" sz="2000" b="1" dirty="0">
                <a:latin typeface="Helvetica" pitchFamily="2" charset="0"/>
              </a:rPr>
              <a:t> </a:t>
            </a:r>
            <a:r>
              <a:rPr lang="en-GB" altLang="et-EE" sz="2000" b="1" dirty="0" err="1">
                <a:latin typeface="Helvetica" pitchFamily="2" charset="0"/>
              </a:rPr>
              <a:t>Selts</a:t>
            </a:r>
            <a:endParaRPr lang="en-GB" altLang="et-EE" sz="2000" b="1" dirty="0">
              <a:latin typeface="Helvetica" pitchFamily="2" charset="0"/>
            </a:endParaRPr>
          </a:p>
          <a:p>
            <a:pPr algn="ctr" eaLnBrk="1" hangingPunct="1">
              <a:buFont typeface="Times" panose="02020603050405020304" pitchFamily="18" charset="0"/>
              <a:buNone/>
            </a:pPr>
            <a:r>
              <a:rPr lang="et-EE" altLang="et-EE" sz="2000" b="1" dirty="0">
                <a:latin typeface="Helvetica" pitchFamily="2" charset="0"/>
              </a:rPr>
              <a:t>Tartu, Jõgeva, Kohila, Põlva, Saaremaa, Lääne-Viru, Viljandi</a:t>
            </a:r>
            <a:r>
              <a:rPr lang="en-GB" altLang="et-EE" sz="2000" b="1" dirty="0">
                <a:latin typeface="Helvetica" pitchFamily="2" charset="0"/>
              </a:rPr>
              <a:t>, </a:t>
            </a:r>
            <a:r>
              <a:rPr lang="et-EE" altLang="et-EE" sz="2000" b="1" dirty="0">
                <a:latin typeface="Helvetica" pitchFamily="2" charset="0"/>
              </a:rPr>
              <a:t>Võru</a:t>
            </a:r>
            <a:r>
              <a:rPr lang="en-GB" altLang="et-EE" sz="2000" b="1" dirty="0">
                <a:latin typeface="Helvetica" pitchFamily="2" charset="0"/>
              </a:rPr>
              <a:t>,</a:t>
            </a:r>
            <a:r>
              <a:rPr lang="et-EE" altLang="et-EE" sz="2000" b="1" dirty="0">
                <a:latin typeface="Helvetica" pitchFamily="2" charset="0"/>
              </a:rPr>
              <a:t> Pärnu</a:t>
            </a:r>
            <a:r>
              <a:rPr lang="en-GB" altLang="et-EE" sz="2000" b="1" dirty="0">
                <a:latin typeface="Helvetica" pitchFamily="2" charset="0"/>
              </a:rPr>
              <a:t>, </a:t>
            </a:r>
            <a:r>
              <a:rPr lang="en-GB" altLang="et-EE" sz="2000" b="1" dirty="0" err="1">
                <a:latin typeface="Helvetica" pitchFamily="2" charset="0"/>
              </a:rPr>
              <a:t>Järva</a:t>
            </a:r>
            <a:endParaRPr lang="en-GB" altLang="et-EE" sz="2000" b="1" dirty="0">
              <a:latin typeface="Helvetica" pitchFamily="2" charset="0"/>
            </a:endParaRPr>
          </a:p>
          <a:p>
            <a:pPr algn="ctr" eaLnBrk="1" hangingPunct="1">
              <a:buFont typeface="Times" panose="02020603050405020304" pitchFamily="18" charset="0"/>
              <a:buNone/>
            </a:pPr>
            <a:endParaRPr lang="en-GB" altLang="et-EE" sz="2000" b="1" dirty="0">
              <a:latin typeface="Helvetica" pitchFamily="2" charset="0"/>
            </a:endParaRPr>
          </a:p>
          <a:p>
            <a:pPr algn="ctr" eaLnBrk="1" hangingPunct="1">
              <a:buFont typeface="Times" panose="02020603050405020304" pitchFamily="18" charset="0"/>
              <a:buNone/>
            </a:pPr>
            <a:r>
              <a:rPr lang="en-GB" altLang="et-EE" sz="2000" b="1" dirty="0" err="1">
                <a:latin typeface="Helvetica" pitchFamily="2" charset="0"/>
              </a:rPr>
              <a:t>Tugigrupid</a:t>
            </a:r>
            <a:r>
              <a:rPr lang="en-GB" altLang="et-EE" sz="2000" b="1" dirty="0">
                <a:latin typeface="Helvetica" pitchFamily="2" charset="0"/>
              </a:rPr>
              <a:t>:</a:t>
            </a:r>
          </a:p>
          <a:p>
            <a:pPr algn="ctr" eaLnBrk="1" hangingPunct="1">
              <a:buNone/>
            </a:pPr>
            <a:r>
              <a:rPr lang="en-GB" altLang="et-EE" sz="2000" dirty="0">
                <a:latin typeface="Helvetica" pitchFamily="2" charset="0"/>
              </a:rPr>
              <a:t>RA, AS, OA, Fibro, PsA, OP, podagra, </a:t>
            </a:r>
            <a:r>
              <a:rPr lang="en-GB" altLang="et-EE" sz="2000" dirty="0" err="1">
                <a:latin typeface="Helvetica" pitchFamily="2" charset="0"/>
              </a:rPr>
              <a:t>esmahaigestunud</a:t>
            </a:r>
            <a:r>
              <a:rPr lang="en-GB" altLang="et-EE" sz="2000" dirty="0">
                <a:latin typeface="Helvetica" pitchFamily="2" charset="0"/>
              </a:rPr>
              <a:t>, </a:t>
            </a:r>
            <a:r>
              <a:rPr lang="en-GB" altLang="et-EE" sz="2000" dirty="0" err="1">
                <a:latin typeface="Helvetica" pitchFamily="2" charset="0"/>
              </a:rPr>
              <a:t>noored</a:t>
            </a:r>
            <a:r>
              <a:rPr lang="en-GB" altLang="et-EE" sz="2000" dirty="0">
                <a:latin typeface="Helvetica" pitchFamily="2" charset="0"/>
              </a:rPr>
              <a:t>, </a:t>
            </a:r>
            <a:r>
              <a:rPr lang="en-GB" altLang="et-EE" sz="2000" dirty="0" err="1">
                <a:latin typeface="Helvetica" pitchFamily="2" charset="0"/>
              </a:rPr>
              <a:t>elustiil</a:t>
            </a:r>
            <a:r>
              <a:rPr lang="en-GB" sz="1800" dirty="0">
                <a:solidFill>
                  <a:schemeClr val="accent5">
                    <a:lumMod val="25000"/>
                  </a:schemeClr>
                </a:solidFill>
                <a:latin typeface="Helvetica" pitchFamily="2" charset="0"/>
              </a:rPr>
              <a:t>	</a:t>
            </a:r>
          </a:p>
          <a:p>
            <a:pPr marL="0" indent="0">
              <a:buNone/>
            </a:pPr>
            <a:endParaRPr lang="et-EE" dirty="0">
              <a:latin typeface="Helvetica" pitchFamily="2" charset="0"/>
            </a:endParaRP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9031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D8662FB-DF5A-4E1C-DB6E-91AF865F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b="1" dirty="0" err="1">
                <a:latin typeface="Helvetica" pitchFamily="2" charset="0"/>
              </a:rPr>
              <a:t>õpiränded</a:t>
            </a:r>
            <a:endParaRPr lang="en-US" b="1" dirty="0">
              <a:latin typeface="Helvetica" pitchFamily="2" charset="0"/>
            </a:endParaRPr>
          </a:p>
        </p:txBody>
      </p:sp>
      <p:pic>
        <p:nvPicPr>
          <p:cNvPr id="4" name="Content Placeholder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B4F82F2-486F-67E8-DF28-E53265CCC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92158"/>
            <a:ext cx="3238128" cy="777884"/>
          </a:xfrm>
        </p:spPr>
      </p:pic>
      <p:pic>
        <p:nvPicPr>
          <p:cNvPr id="3" name="Picture 2" descr="A group of people posing for a photo">
            <a:extLst>
              <a:ext uri="{FF2B5EF4-FFF2-40B4-BE49-F238E27FC236}">
                <a16:creationId xmlns:a16="http://schemas.microsoft.com/office/drawing/2014/main" id="{D44CB721-8B80-52EB-F5F7-D923478DF5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r="11670" b="8784"/>
          <a:stretch/>
        </p:blipFill>
        <p:spPr>
          <a:xfrm>
            <a:off x="4452297" y="2931149"/>
            <a:ext cx="3976654" cy="3302336"/>
          </a:xfrm>
          <a:prstGeom prst="rect">
            <a:avLst/>
          </a:prstGeom>
        </p:spPr>
      </p:pic>
      <p:pic>
        <p:nvPicPr>
          <p:cNvPr id="8" name="Picture 7" descr="A group of people posing for a photo">
            <a:extLst>
              <a:ext uri="{FF2B5EF4-FFF2-40B4-BE49-F238E27FC236}">
                <a16:creationId xmlns:a16="http://schemas.microsoft.com/office/drawing/2014/main" id="{347471F8-08C2-74A5-7FBB-33C2D77E6B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4162" r="8911" b="7714"/>
          <a:stretch/>
        </p:blipFill>
        <p:spPr>
          <a:xfrm>
            <a:off x="395536" y="1705131"/>
            <a:ext cx="3816424" cy="2057812"/>
          </a:xfrm>
          <a:prstGeom prst="rect">
            <a:avLst/>
          </a:prstGeom>
        </p:spPr>
      </p:pic>
      <p:pic>
        <p:nvPicPr>
          <p:cNvPr id="17" name="Picture 16" descr="A group of people sitting at long tables&#10;&#10;Description automatically generated">
            <a:extLst>
              <a:ext uri="{FF2B5EF4-FFF2-40B4-BE49-F238E27FC236}">
                <a16:creationId xmlns:a16="http://schemas.microsoft.com/office/drawing/2014/main" id="{3EF7EAFC-A749-65A3-A863-BB6D732B9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7"/>
          <a:stretch/>
        </p:blipFill>
        <p:spPr>
          <a:xfrm>
            <a:off x="1115616" y="3963483"/>
            <a:ext cx="3000375" cy="23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668B-D814-4969-AD8C-F6EED881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Helvetica" pitchFamily="2" charset="0"/>
              </a:rPr>
              <a:t>KOGEMUSNÕUSTAMINE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B54AB-B791-6914-8BBA-50F26134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da-DK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Kogemusnõustamine on sarnase kogemusega inimeste vahel toimuv teadmiste- ning kogemuste vahetus ja/või nõustamine ning kogemuslik emotsionaalse-, sotsiaalse- ja/ või praktilise toe pakkumine.</a:t>
            </a:r>
            <a:endParaRPr lang="en-GB" sz="2000" dirty="0">
              <a:latin typeface="Helvetica" pitchFamily="2" charset="0"/>
              <a:ea typeface="Times New Roman" panose="02020603050405020304" pitchFamily="18" charset="0"/>
            </a:endParaRPr>
          </a:p>
          <a:p>
            <a:r>
              <a:rPr lang="da-DK" sz="2000" b="1" dirty="0">
                <a:latin typeface="Helvetica" pitchFamily="2" charset="0"/>
                <a:ea typeface="Calibri" panose="020F0502020204030204" pitchFamily="34" charset="0"/>
                <a:cs typeface="Arial" panose="020B0604020202020204" pitchFamily="34" charset="0"/>
              </a:rPr>
              <a:t>Kogemusnõustaja  on professionaalne  aitaja,  enne  psühholoogi,  kliinilist  psühholoogi  ja psühhiaatrit;</a:t>
            </a:r>
          </a:p>
          <a:p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Kogemusnõustamise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teenust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pakub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riik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 </a:t>
            </a:r>
            <a:r>
              <a:rPr lang="en-GB" sz="2000" u="sng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Töötukassa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 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kaudu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,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samuti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on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kogemusnõustamine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osa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 </a:t>
            </a:r>
            <a:r>
              <a:rPr lang="en-GB" sz="2000" u="sng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sotsiaalse</a:t>
            </a:r>
            <a:r>
              <a:rPr lang="en-GB" sz="2000" u="sng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000" u="sng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rehabilitatsiooni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 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teenustest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.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Kogemusnõustaja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teenust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on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võimalik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osta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ka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eraturult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.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Vaata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lähemalt</a:t>
            </a:r>
            <a:r>
              <a:rPr lang="en-GB" sz="2000" u="sng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GB" sz="2000" u="sng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kogemusnoustajad.ee/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ja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</a:rPr>
              <a:t> </a:t>
            </a:r>
            <a:r>
              <a:rPr lang="en-GB" sz="2000" u="sng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5"/>
              </a:rPr>
              <a:t>Kogemusnõustajate</a:t>
            </a:r>
            <a:r>
              <a:rPr lang="en-GB" sz="2000" u="sng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5"/>
              </a:rPr>
              <a:t> </a:t>
            </a:r>
            <a:r>
              <a:rPr lang="en-GB" sz="2000" u="sng" dirty="0" err="1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5"/>
              </a:rPr>
              <a:t>Koda</a:t>
            </a:r>
            <a:r>
              <a:rPr lang="en-GB" sz="2000" dirty="0">
                <a:latin typeface="Helvetica" pitchFamily="2" charset="0"/>
                <a:ea typeface="Times New Roman" panose="02020603050405020304" pitchFamily="18" charset="0"/>
                <a:cs typeface="Open Sans" panose="020B0606030504020204" pitchFamily="34" charset="0"/>
                <a:hlinkClick r:id="rId5"/>
              </a:rPr>
              <a:t> </a:t>
            </a:r>
            <a:endParaRPr lang="da-DK" sz="2000" b="1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Helvetica" pitchFamily="2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a-DK" sz="2000" b="1" dirty="0">
                <a:latin typeface="Helvetica" pitchFamily="2" charset="0"/>
                <a:cs typeface="Arial" panose="020B0604020202020204" pitchFamily="34" charset="0"/>
              </a:rPr>
              <a:t>Reumaatilise haigusega </a:t>
            </a:r>
            <a:r>
              <a:rPr lang="da-DK" sz="2000" b="1" dirty="0">
                <a:latin typeface="Helvetica" pitchFamily="2" charset="0"/>
                <a:cs typeface="Arial" panose="020B0604020202020204" pitchFamily="34" charset="0"/>
                <a:hlinkClick r:id="rId6"/>
              </a:rPr>
              <a:t>kogemusnõustajatest </a:t>
            </a:r>
            <a:r>
              <a:rPr lang="da-DK" sz="2000" b="1" dirty="0">
                <a:latin typeface="Helvetica" pitchFamily="2" charset="0"/>
                <a:cs typeface="Arial" panose="020B0604020202020204" pitchFamily="34" charset="0"/>
              </a:rPr>
              <a:t>pikemalt      meie kodulehel.</a:t>
            </a:r>
            <a:endParaRPr lang="en-GB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0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241A-93B6-8B5A-2D78-CF5D91B1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Helvetica" pitchFamily="2" charset="0"/>
              </a:rPr>
              <a:t>Tulekul</a:t>
            </a:r>
            <a:r>
              <a:rPr lang="en-GB" dirty="0">
                <a:latin typeface="Helvetica" pitchFamily="2" charset="0"/>
              </a:rPr>
              <a:t> 25-26. </a:t>
            </a:r>
            <a:r>
              <a:rPr lang="en-GB" dirty="0" err="1">
                <a:latin typeface="Helvetica" pitchFamily="2" charset="0"/>
              </a:rPr>
              <a:t>nov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Kuressaares</a:t>
            </a:r>
            <a:endParaRPr lang="en-GB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8B0F7-309E-8F0F-7C91-AA465E81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latin typeface="Helvetica" pitchFamily="2" charset="0"/>
              </a:rPr>
              <a:t>Kogemuspäevad</a:t>
            </a:r>
            <a:r>
              <a:rPr lang="en-GB" dirty="0">
                <a:latin typeface="Helvetica" pitchFamily="2" charset="0"/>
              </a:rPr>
              <a:t> Meri Spa </a:t>
            </a:r>
            <a:r>
              <a:rPr lang="en-GB" dirty="0" err="1">
                <a:latin typeface="Helvetica" pitchFamily="2" charset="0"/>
              </a:rPr>
              <a:t>hotellis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r>
              <a:rPr lang="en-GB" dirty="0" err="1">
                <a:latin typeface="Helvetica" pitchFamily="2" charset="0"/>
              </a:rPr>
              <a:t>Koostöös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Eesti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Psoriaasiliidu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ja</a:t>
            </a:r>
            <a:r>
              <a:rPr lang="en-GB" dirty="0">
                <a:latin typeface="Helvetica" pitchFamily="2" charset="0"/>
              </a:rPr>
              <a:t> Saaremaa </a:t>
            </a:r>
            <a:r>
              <a:rPr lang="en-GB" dirty="0" err="1">
                <a:latin typeface="Helvetica" pitchFamily="2" charset="0"/>
              </a:rPr>
              <a:t>Liikumispuudega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Inimeste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Seltsiga</a:t>
            </a:r>
            <a:endParaRPr lang="en-GB" dirty="0">
              <a:latin typeface="Helvetica" pitchFamily="2" charset="0"/>
            </a:endParaRPr>
          </a:p>
          <a:p>
            <a:r>
              <a:rPr lang="en-GB" dirty="0" err="1">
                <a:latin typeface="Helvetica" pitchFamily="2" charset="0"/>
              </a:rPr>
              <a:t>Teemad</a:t>
            </a:r>
            <a:r>
              <a:rPr lang="en-GB" dirty="0">
                <a:latin typeface="Helvetica" pitchFamily="2" charset="0"/>
              </a:rPr>
              <a:t>: </a:t>
            </a:r>
            <a:r>
              <a:rPr lang="en-GB" dirty="0" err="1">
                <a:latin typeface="Helvetica" pitchFamily="2" charset="0"/>
              </a:rPr>
              <a:t>isikuandmete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kaitse</a:t>
            </a:r>
            <a:r>
              <a:rPr lang="en-GB" dirty="0">
                <a:latin typeface="Helvetica" pitchFamily="2" charset="0"/>
              </a:rPr>
              <a:t>, </a:t>
            </a:r>
            <a:r>
              <a:rPr lang="en-GB" dirty="0" err="1">
                <a:latin typeface="Helvetica" pitchFamily="2" charset="0"/>
              </a:rPr>
              <a:t>sotsiaaltoetused</a:t>
            </a:r>
            <a:r>
              <a:rPr lang="en-GB" dirty="0">
                <a:latin typeface="Helvetica" pitchFamily="2" charset="0"/>
              </a:rPr>
              <a:t>- </a:t>
            </a:r>
            <a:r>
              <a:rPr lang="en-GB" dirty="0" err="1">
                <a:latin typeface="Helvetica" pitchFamily="2" charset="0"/>
              </a:rPr>
              <a:t>ja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teenused</a:t>
            </a:r>
            <a:r>
              <a:rPr lang="en-GB" dirty="0">
                <a:latin typeface="Helvetica" pitchFamily="2" charset="0"/>
              </a:rPr>
              <a:t>, </a:t>
            </a:r>
            <a:r>
              <a:rPr lang="en-GB" dirty="0" err="1">
                <a:latin typeface="Helvetica" pitchFamily="2" charset="0"/>
              </a:rPr>
              <a:t>kogemusnõustamine</a:t>
            </a:r>
            <a:endParaRPr lang="en-GB" dirty="0">
              <a:latin typeface="Helvetica" pitchFamily="2" charset="0"/>
            </a:endParaRPr>
          </a:p>
          <a:p>
            <a:r>
              <a:rPr lang="en-GB" dirty="0">
                <a:latin typeface="Helvetica" pitchFamily="2" charset="0"/>
              </a:rPr>
              <a:t>Erasmus+ </a:t>
            </a:r>
            <a:r>
              <a:rPr lang="en-GB" dirty="0" err="1">
                <a:latin typeface="Helvetica" pitchFamily="2" charset="0"/>
              </a:rPr>
              <a:t>õpiränded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kogemuste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vahetamiseks</a:t>
            </a:r>
            <a:endParaRPr lang="en-GB" dirty="0">
              <a:latin typeface="Helvetica" pitchFamily="2" charset="0"/>
            </a:endParaRPr>
          </a:p>
          <a:p>
            <a:r>
              <a:rPr lang="en-GB" dirty="0" err="1">
                <a:latin typeface="Helvetica" pitchFamily="2" charset="0"/>
              </a:rPr>
              <a:t>Eesti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Psoriaasiliidu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tervisereisid</a:t>
            </a:r>
            <a:endParaRPr lang="et-EE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25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F33F-B88D-F1C7-D8A5-3C686CBD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Helvetica" pitchFamily="2" charset="0"/>
              </a:rPr>
              <a:t>Meie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kontaktid</a:t>
            </a:r>
            <a:endParaRPr lang="en-GB" dirty="0"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185B2-51D8-7C08-E606-04FB1F263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4672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>
                <a:latin typeface="Helvetica" pitchFamily="2" charset="0"/>
              </a:rPr>
              <a:t>Koduleht</a:t>
            </a:r>
            <a:r>
              <a:rPr lang="en-GB" b="1" dirty="0">
                <a:latin typeface="Helvetica" pitchFamily="2" charset="0"/>
              </a:rPr>
              <a:t>:</a:t>
            </a:r>
          </a:p>
          <a:p>
            <a:r>
              <a:rPr lang="en-GB" dirty="0">
                <a:solidFill>
                  <a:srgbClr val="009999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https://reumaliit.ee/</a:t>
            </a:r>
          </a:p>
          <a:p>
            <a:pPr marL="0" indent="0">
              <a:buNone/>
            </a:pPr>
            <a:r>
              <a:rPr lang="en-GB" b="1" dirty="0" err="1">
                <a:latin typeface="Helvetica" pitchFamily="2" charset="0"/>
              </a:rPr>
              <a:t>Youtube</a:t>
            </a:r>
            <a:endParaRPr lang="en-GB" b="1" dirty="0">
              <a:latin typeface="Helvetica" pitchFamily="2" charset="0"/>
            </a:endParaRP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https://www.youtube.com/channel/UCvBzRFrxsFDEOAfe0glzhUw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GB" b="1" dirty="0">
                <a:latin typeface="Helvetica" pitchFamily="2" charset="0"/>
              </a:rPr>
              <a:t>Facebook</a:t>
            </a:r>
          </a:p>
          <a:p>
            <a:r>
              <a:rPr lang="en-GB" dirty="0">
                <a:solidFill>
                  <a:srgbClr val="009999"/>
                </a:solidFill>
                <a:latin typeface="Helvetica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https://www.facebook.com/EestiReumaliit</a:t>
            </a:r>
            <a:endParaRPr lang="en-GB" dirty="0">
              <a:solidFill>
                <a:srgbClr val="009999"/>
              </a:solidFill>
              <a:latin typeface="Helvetica" pitchFamily="2" charset="0"/>
            </a:endParaRPr>
          </a:p>
          <a:p>
            <a:pPr marL="0" indent="0">
              <a:buNone/>
            </a:pPr>
            <a:r>
              <a:rPr lang="en-GB" b="1" dirty="0">
                <a:latin typeface="Helvetica" pitchFamily="2" charset="0"/>
              </a:rPr>
              <a:t>Instagram</a:t>
            </a:r>
          </a:p>
          <a:p>
            <a:pPr marL="0" indent="0">
              <a:buNone/>
            </a:pPr>
            <a:r>
              <a:rPr lang="en-GB" dirty="0">
                <a:latin typeface="Helvetica" pitchFamily="2" charset="0"/>
                <a:hlinkClick r:id="rId4"/>
              </a:rPr>
              <a:t>https://www.instagram.com/reumaliit/</a:t>
            </a:r>
            <a:endParaRPr lang="en-GB" dirty="0">
              <a:latin typeface="Helvetica" pitchFamily="2" charset="0"/>
            </a:endParaRPr>
          </a:p>
          <a:p>
            <a:pPr marL="0" indent="0">
              <a:buNone/>
            </a:pPr>
            <a:endParaRPr lang="en-GB" b="1" dirty="0">
              <a:latin typeface="Helvetica" pitchFamily="2" charset="0"/>
            </a:endParaRP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4136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5B9E43-AFFE-20CD-EEFB-A1270909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19" y="5373216"/>
            <a:ext cx="7772400" cy="1143000"/>
          </a:xfrm>
        </p:spPr>
        <p:txBody>
          <a:bodyPr wrap="square" anchor="ctr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en-GB" dirty="0"/>
            </a:br>
            <a:r>
              <a:rPr lang="en-GB" b="1" dirty="0" err="1">
                <a:latin typeface="Helvetica" pitchFamily="2" charset="0"/>
              </a:rPr>
              <a:t>Aitäh</a:t>
            </a:r>
            <a:r>
              <a:rPr lang="en-GB" b="1" dirty="0">
                <a:latin typeface="Helvetica" pitchFamily="2" charset="0"/>
              </a:rPr>
              <a:t>!</a:t>
            </a:r>
          </a:p>
        </p:txBody>
      </p:sp>
      <p:pic>
        <p:nvPicPr>
          <p:cNvPr id="3" name="Picture 2" descr="A person holding a heart shaped object&#10;&#10;Description automatically generated">
            <a:extLst>
              <a:ext uri="{FF2B5EF4-FFF2-40B4-BE49-F238E27FC236}">
                <a16:creationId xmlns:a16="http://schemas.microsoft.com/office/drawing/2014/main" id="{E27444ED-B19A-AC62-1BF4-16F3DD9F1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76672"/>
            <a:ext cx="7704857" cy="4333980"/>
          </a:xfrm>
          <a:prstGeom prst="rect">
            <a:avLst/>
          </a:prstGeom>
          <a:noFill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6B47C-D233-18CC-74BC-38878B142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315" y="4653136"/>
            <a:ext cx="7934766" cy="1080120"/>
          </a:xfrm>
        </p:spPr>
        <p:txBody>
          <a:bodyPr wrap="square" anchor="t">
            <a:normAutofit fontScale="92500"/>
          </a:bodyPr>
          <a:lstStyle/>
          <a:p>
            <a:pPr marR="6820" lvl="1">
              <a:lnSpc>
                <a:spcPct val="90000"/>
              </a:lnSpc>
            </a:pPr>
            <a:endParaRPr lang="en-GB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GB" dirty="0" err="1">
                <a:latin typeface="Helvetica" pitchFamily="2" charset="0"/>
              </a:rPr>
              <a:t>Kontaktid</a:t>
            </a:r>
            <a:r>
              <a:rPr lang="en-GB" dirty="0">
                <a:latin typeface="Helvetica" pitchFamily="2" charset="0"/>
              </a:rPr>
              <a:t>: e-post: </a:t>
            </a:r>
            <a:r>
              <a:rPr lang="en-GB" dirty="0">
                <a:latin typeface="Helvetica" pitchFamily="2" charset="0"/>
                <a:hlinkClick r:id="rId3"/>
              </a:rPr>
              <a:t>reuma@reumaliit.ee</a:t>
            </a:r>
            <a:r>
              <a:rPr lang="en-GB" dirty="0">
                <a:latin typeface="Helvetica" pitchFamily="2" charset="0"/>
              </a:rPr>
              <a:t>, </a:t>
            </a:r>
            <a:r>
              <a:rPr lang="en-GB" dirty="0" err="1">
                <a:latin typeface="Helvetica" pitchFamily="2" charset="0"/>
              </a:rPr>
              <a:t>tel</a:t>
            </a:r>
            <a:r>
              <a:rPr lang="en-GB" dirty="0">
                <a:latin typeface="Helvetica" pitchFamily="2" charset="0"/>
              </a:rPr>
              <a:t> 55567147</a:t>
            </a:r>
          </a:p>
        </p:txBody>
      </p:sp>
    </p:spTree>
    <p:extLst>
      <p:ext uri="{BB962C8B-B14F-4D97-AF65-F5344CB8AC3E}">
        <p14:creationId xmlns:p14="http://schemas.microsoft.com/office/powerpoint/2010/main" val="293966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F384D-9B3A-FC65-BAC6-DBD785EF6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Content Placeholder 4" descr="A map of the country&#10;&#10;Description automatically generated">
            <a:extLst>
              <a:ext uri="{FF2B5EF4-FFF2-40B4-BE49-F238E27FC236}">
                <a16:creationId xmlns:a16="http://schemas.microsoft.com/office/drawing/2014/main" id="{6C6EFAE5-83AB-D98A-6510-DCEAEBB05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51520" y="851087"/>
            <a:ext cx="8116728" cy="54043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CA3DC-4AA1-5312-ABDE-73650AC3A380}"/>
              </a:ext>
            </a:extLst>
          </p:cNvPr>
          <p:cNvSpPr txBox="1"/>
          <p:nvPr/>
        </p:nvSpPr>
        <p:spPr>
          <a:xfrm>
            <a:off x="1482038" y="6096000"/>
            <a:ext cx="61799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900">
                <a:hlinkClick r:id="rId3" tooltip="https://et.wikipedia.org/wiki/Alaj%C3%B5e_vald"/>
              </a:rPr>
              <a:t>This Photo</a:t>
            </a:r>
            <a:r>
              <a:rPr lang="et-EE" sz="900"/>
              <a:t> by Unknown Author is licensed under </a:t>
            </a:r>
            <a:r>
              <a:rPr lang="et-EE" sz="900">
                <a:hlinkClick r:id="rId4" tooltip="https://creativecommons.org/licenses/by-sa/3.0/"/>
              </a:rPr>
              <a:t>CC BY-SA</a:t>
            </a:r>
            <a:endParaRPr lang="et-EE" sz="900"/>
          </a:p>
        </p:txBody>
      </p:sp>
      <p:pic>
        <p:nvPicPr>
          <p:cNvPr id="8" name="Graphic 7" descr="Butterfly with solid fill">
            <a:extLst>
              <a:ext uri="{FF2B5EF4-FFF2-40B4-BE49-F238E27FC236}">
                <a16:creationId xmlns:a16="http://schemas.microsoft.com/office/drawing/2014/main" id="{976B6595-3D7B-E875-49BA-9B0F30C0C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519" y="4077839"/>
            <a:ext cx="457200" cy="457200"/>
          </a:xfrm>
          <a:prstGeom prst="rect">
            <a:avLst/>
          </a:prstGeom>
        </p:spPr>
      </p:pic>
      <p:pic>
        <p:nvPicPr>
          <p:cNvPr id="9" name="Graphic 8" descr="Butterfly with solid fill">
            <a:extLst>
              <a:ext uri="{FF2B5EF4-FFF2-40B4-BE49-F238E27FC236}">
                <a16:creationId xmlns:a16="http://schemas.microsoft.com/office/drawing/2014/main" id="{6BE5636E-613D-AB3E-3751-C425F6A1A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2585" y="3720717"/>
            <a:ext cx="457200" cy="457200"/>
          </a:xfrm>
          <a:prstGeom prst="rect">
            <a:avLst/>
          </a:prstGeom>
        </p:spPr>
      </p:pic>
      <p:pic>
        <p:nvPicPr>
          <p:cNvPr id="10" name="Graphic 9" descr="Butterfly with solid fill">
            <a:extLst>
              <a:ext uri="{FF2B5EF4-FFF2-40B4-BE49-F238E27FC236}">
                <a16:creationId xmlns:a16="http://schemas.microsoft.com/office/drawing/2014/main" id="{F3BC5A38-2531-63C8-A5C1-9D609BF44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4843" y="3733780"/>
            <a:ext cx="457200" cy="457200"/>
          </a:xfrm>
          <a:prstGeom prst="rect">
            <a:avLst/>
          </a:prstGeom>
        </p:spPr>
      </p:pic>
      <p:pic>
        <p:nvPicPr>
          <p:cNvPr id="11" name="Graphic 10" descr="Butterfly with solid fill">
            <a:extLst>
              <a:ext uri="{FF2B5EF4-FFF2-40B4-BE49-F238E27FC236}">
                <a16:creationId xmlns:a16="http://schemas.microsoft.com/office/drawing/2014/main" id="{470B1B66-501D-CB1D-C691-85132DA8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0638" y="2339703"/>
            <a:ext cx="457200" cy="457200"/>
          </a:xfrm>
          <a:prstGeom prst="rect">
            <a:avLst/>
          </a:prstGeom>
        </p:spPr>
      </p:pic>
      <p:pic>
        <p:nvPicPr>
          <p:cNvPr id="12" name="Graphic 11" descr="Butterfly with solid fill">
            <a:extLst>
              <a:ext uri="{FF2B5EF4-FFF2-40B4-BE49-F238E27FC236}">
                <a16:creationId xmlns:a16="http://schemas.microsoft.com/office/drawing/2014/main" id="{CC896F0D-3AD8-D07F-E0AE-E79DD6A80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97048" y="1664228"/>
            <a:ext cx="457200" cy="457200"/>
          </a:xfrm>
          <a:prstGeom prst="rect">
            <a:avLst/>
          </a:prstGeom>
        </p:spPr>
      </p:pic>
      <p:pic>
        <p:nvPicPr>
          <p:cNvPr id="13" name="Graphic 12" descr="Butterfly with solid fill">
            <a:extLst>
              <a:ext uri="{FF2B5EF4-FFF2-40B4-BE49-F238E27FC236}">
                <a16:creationId xmlns:a16="http://schemas.microsoft.com/office/drawing/2014/main" id="{82DA2A35-125B-B11D-2A5C-15E34E62E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5829" y="2552700"/>
            <a:ext cx="457200" cy="457200"/>
          </a:xfrm>
          <a:prstGeom prst="rect">
            <a:avLst/>
          </a:prstGeom>
        </p:spPr>
      </p:pic>
      <p:pic>
        <p:nvPicPr>
          <p:cNvPr id="14" name="Graphic 13" descr="Butterfly with solid fill">
            <a:extLst>
              <a:ext uri="{FF2B5EF4-FFF2-40B4-BE49-F238E27FC236}">
                <a16:creationId xmlns:a16="http://schemas.microsoft.com/office/drawing/2014/main" id="{50483D2B-51B4-7FA8-8BA1-5F2D358127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1070" y="3173689"/>
            <a:ext cx="457200" cy="457200"/>
          </a:xfrm>
          <a:prstGeom prst="rect">
            <a:avLst/>
          </a:prstGeom>
        </p:spPr>
      </p:pic>
      <p:pic>
        <p:nvPicPr>
          <p:cNvPr id="15" name="Graphic 14" descr="Butterfly with solid fill">
            <a:extLst>
              <a:ext uri="{FF2B5EF4-FFF2-40B4-BE49-F238E27FC236}">
                <a16:creationId xmlns:a16="http://schemas.microsoft.com/office/drawing/2014/main" id="{9E36C20F-84F9-A887-722F-C27FDC50B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8852" y="4490465"/>
            <a:ext cx="45720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141EF4-3C0F-E67E-527D-48A9CA401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2" y="1400539"/>
            <a:ext cx="457240" cy="457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566BFB-57C6-E2D3-98FA-472054107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612" y="3657600"/>
            <a:ext cx="457240" cy="457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37ACC0-5EE1-30F6-9554-FA7367F57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12" y="5233415"/>
            <a:ext cx="457240" cy="457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CF3945-42BB-E170-07EF-52487A147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2972" y="3943350"/>
            <a:ext cx="45724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533459-8772-D7CC-14D8-B31275B8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78" y="188640"/>
            <a:ext cx="7475044" cy="51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2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pPr algn="ctr"/>
            <a:r>
              <a:rPr lang="en-GB" altLang="et-EE" b="1" dirty="0" err="1">
                <a:latin typeface="Helvetica" pitchFamily="2" charset="0"/>
              </a:rPr>
              <a:t>Meie</a:t>
            </a:r>
            <a:r>
              <a:rPr lang="en-GB" altLang="et-EE" b="1" dirty="0">
                <a:latin typeface="Helvetica" pitchFamily="2" charset="0"/>
              </a:rPr>
              <a:t> </a:t>
            </a:r>
            <a:r>
              <a:rPr lang="en-GB" altLang="et-EE" b="1" dirty="0" err="1">
                <a:latin typeface="Helvetica" pitchFamily="2" charset="0"/>
              </a:rPr>
              <a:t>väärtused</a:t>
            </a:r>
            <a:endParaRPr lang="en-GB" altLang="et-EE" b="1" dirty="0">
              <a:latin typeface="Helvetica" pitchFamily="2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72C9AE-4BC1-565E-FF65-7B8B3B4D42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5115386" cy="4979640"/>
          </a:xfrm>
        </p:spPr>
        <p:txBody>
          <a:bodyPr/>
          <a:lstStyle/>
          <a:p>
            <a:pPr algn="l" fontAlgn="base"/>
            <a:r>
              <a:rPr lang="en-GB" sz="2200" b="1" cap="all" dirty="0">
                <a:latin typeface="Helvetica" pitchFamily="2" charset="0"/>
              </a:rPr>
              <a:t>AUSUS </a:t>
            </a:r>
          </a:p>
          <a:p>
            <a:pPr marL="0" indent="0">
              <a:buNone/>
            </a:pPr>
            <a:r>
              <a:rPr lang="en-GB" sz="2200" dirty="0">
                <a:latin typeface="Helvetica" pitchFamily="2" charset="0"/>
              </a:rPr>
              <a:t>Oma </a:t>
            </a:r>
            <a:r>
              <a:rPr lang="en-GB" sz="2200" dirty="0" err="1">
                <a:latin typeface="Helvetica" pitchFamily="2" charset="0"/>
              </a:rPr>
              <a:t>tegevuses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ja</a:t>
            </a:r>
            <a:r>
              <a:rPr lang="en-GB" sz="2200" dirty="0">
                <a:latin typeface="Helvetica" pitchFamily="2" charset="0"/>
              </a:rPr>
              <a:t> info </a:t>
            </a:r>
            <a:r>
              <a:rPr lang="en-GB" sz="2200" dirty="0" err="1">
                <a:latin typeface="Helvetica" pitchFamily="2" charset="0"/>
              </a:rPr>
              <a:t>jagamises</a:t>
            </a:r>
            <a:r>
              <a:rPr lang="en-GB" sz="2200" dirty="0">
                <a:latin typeface="Helvetica" pitchFamily="2" charset="0"/>
              </a:rPr>
              <a:t> on </a:t>
            </a:r>
            <a:r>
              <a:rPr lang="en-GB" sz="2200" dirty="0" err="1">
                <a:latin typeface="Helvetica" pitchFamily="2" charset="0"/>
              </a:rPr>
              <a:t>Eesti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Reumaliit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läbipaistev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ja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aus.</a:t>
            </a:r>
            <a:endParaRPr lang="en-GB" sz="2200" dirty="0">
              <a:latin typeface="Helvetica" pitchFamily="2" charset="0"/>
            </a:endParaRPr>
          </a:p>
          <a:p>
            <a:pPr algn="l" fontAlgn="base"/>
            <a:r>
              <a:rPr lang="en-GB" sz="2200" b="1" cap="all" dirty="0">
                <a:latin typeface="Helvetica" pitchFamily="2" charset="0"/>
              </a:rPr>
              <a:t>HOOLIVUS </a:t>
            </a:r>
          </a:p>
          <a:p>
            <a:pPr marL="0" indent="0">
              <a:buNone/>
            </a:pPr>
            <a:r>
              <a:rPr lang="en-GB" sz="2200" dirty="0">
                <a:latin typeface="Helvetica" pitchFamily="2" charset="0"/>
              </a:rPr>
              <a:t>ERL </a:t>
            </a:r>
            <a:r>
              <a:rPr lang="en-GB" sz="2200" dirty="0" err="1">
                <a:latin typeface="Helvetica" pitchFamily="2" charset="0"/>
              </a:rPr>
              <a:t>seab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alati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esikohale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reumaatilise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haige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ja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tema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heaolu</a:t>
            </a:r>
            <a:r>
              <a:rPr lang="en-GB" sz="2200" dirty="0">
                <a:latin typeface="Helvetica" pitchFamily="2" charset="0"/>
              </a:rPr>
              <a:t>.</a:t>
            </a:r>
          </a:p>
          <a:p>
            <a:pPr algn="l" fontAlgn="base"/>
            <a:r>
              <a:rPr lang="en-GB" sz="2200" b="1" cap="all" dirty="0" err="1">
                <a:latin typeface="Helvetica" pitchFamily="2" charset="0"/>
              </a:rPr>
              <a:t>MÕISTMine</a:t>
            </a:r>
            <a:endParaRPr lang="en-GB" sz="2200" b="1" cap="all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GB" sz="2200" dirty="0" err="1">
                <a:latin typeface="Helvetica" pitchFamily="2" charset="0"/>
              </a:rPr>
              <a:t>Austame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ja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mõistame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inimeste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erilisust</a:t>
            </a:r>
            <a:r>
              <a:rPr lang="en-GB" sz="2200" dirty="0">
                <a:latin typeface="Helvetica" pitchFamily="2" charset="0"/>
              </a:rPr>
              <a:t>.</a:t>
            </a:r>
          </a:p>
          <a:p>
            <a:pPr algn="l" fontAlgn="base"/>
            <a:r>
              <a:rPr lang="en-GB" sz="2200" b="1" cap="all" dirty="0">
                <a:latin typeface="Helvetica" pitchFamily="2" charset="0"/>
              </a:rPr>
              <a:t>ELURÕÕM</a:t>
            </a:r>
            <a:r>
              <a:rPr lang="en-GB" sz="2200" b="1" cap="all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 </a:t>
            </a:r>
          </a:p>
          <a:p>
            <a:pPr marL="0" indent="0">
              <a:buNone/>
            </a:pPr>
            <a:r>
              <a:rPr lang="en-GB" sz="2200" dirty="0" err="1">
                <a:latin typeface="Helvetica" pitchFamily="2" charset="0"/>
              </a:rPr>
              <a:t>Oleme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veendunud</a:t>
            </a:r>
            <a:r>
              <a:rPr lang="en-GB" sz="2200" dirty="0">
                <a:latin typeface="Helvetica" pitchFamily="2" charset="0"/>
              </a:rPr>
              <a:t>, et </a:t>
            </a:r>
            <a:r>
              <a:rPr lang="en-GB" sz="2200" dirty="0" err="1">
                <a:latin typeface="Helvetica" pitchFamily="2" charset="0"/>
              </a:rPr>
              <a:t>elurõõm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ja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positiivsus</a:t>
            </a:r>
            <a:r>
              <a:rPr lang="en-GB" sz="2200" dirty="0">
                <a:latin typeface="Helvetica" pitchFamily="2" charset="0"/>
              </a:rPr>
              <a:t> on </a:t>
            </a:r>
            <a:r>
              <a:rPr lang="en-GB" sz="2200" dirty="0" err="1">
                <a:latin typeface="Helvetica" pitchFamily="2" charset="0"/>
              </a:rPr>
              <a:t>tervise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alus</a:t>
            </a:r>
            <a:r>
              <a:rPr lang="en-GB" sz="2200" dirty="0">
                <a:latin typeface="Helvetica" pitchFamily="2" charset="0"/>
              </a:rPr>
              <a:t>, mis </a:t>
            </a:r>
            <a:r>
              <a:rPr lang="en-GB" sz="2200" dirty="0" err="1">
                <a:latin typeface="Helvetica" pitchFamily="2" charset="0"/>
              </a:rPr>
              <a:t>paneb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silmad</a:t>
            </a:r>
            <a:r>
              <a:rPr lang="en-GB" sz="2200" dirty="0">
                <a:latin typeface="Helvetica" pitchFamily="2" charset="0"/>
              </a:rPr>
              <a:t> </a:t>
            </a:r>
            <a:r>
              <a:rPr lang="en-GB" sz="2200" dirty="0" err="1">
                <a:latin typeface="Helvetica" pitchFamily="2" charset="0"/>
              </a:rPr>
              <a:t>särama</a:t>
            </a:r>
            <a:r>
              <a:rPr lang="en-GB" sz="2200" dirty="0">
                <a:latin typeface="Helvetica" pitchFamily="2" charset="0"/>
              </a:rPr>
              <a:t>.</a:t>
            </a:r>
          </a:p>
          <a:p>
            <a:endParaRPr lang="en-GB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D0202E5-B8AE-5C29-9472-626BFF0367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14" y="2059360"/>
            <a:ext cx="3093526" cy="3093526"/>
          </a:xfrm>
        </p:spPr>
      </p:pic>
    </p:spTree>
    <p:extLst>
      <p:ext uri="{BB962C8B-B14F-4D97-AF65-F5344CB8AC3E}">
        <p14:creationId xmlns:p14="http://schemas.microsoft.com/office/powerpoint/2010/main" val="2698551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latin typeface="Helvetica" pitchFamily="2" charset="0"/>
              </a:rPr>
              <a:t>Meeskond</a:t>
            </a:r>
            <a:r>
              <a:rPr lang="en-GB" b="1" dirty="0">
                <a:latin typeface="Helvetica" pitchFamily="2" charset="0"/>
              </a:rPr>
              <a:t> - JUHATUS</a:t>
            </a:r>
            <a:endParaRPr lang="et-EE" b="1" dirty="0">
              <a:latin typeface="Helvetica" pitchFamily="2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02754" y="3275321"/>
            <a:ext cx="2358478" cy="1963427"/>
          </a:xfrm>
        </p:spPr>
        <p:txBody>
          <a:bodyPr/>
          <a:lstStyle/>
          <a:p>
            <a:pPr algn="ctr" eaLnBrk="1" hangingPunct="1">
              <a:buNone/>
            </a:pPr>
            <a:endParaRPr lang="en-GB" altLang="et-EE" sz="2000" b="1" dirty="0"/>
          </a:p>
          <a:p>
            <a:endParaRPr lang="et-EE" dirty="0"/>
          </a:p>
        </p:txBody>
      </p:sp>
      <p:pic>
        <p:nvPicPr>
          <p:cNvPr id="2050" name="Picture 2" descr="Ingrid">
            <a:extLst>
              <a:ext uri="{FF2B5EF4-FFF2-40B4-BE49-F238E27FC236}">
                <a16:creationId xmlns:a16="http://schemas.microsoft.com/office/drawing/2014/main" id="{EDDABC81-D668-CC55-69D7-5747F47F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4" y="1929726"/>
            <a:ext cx="2093218" cy="209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B11C4-D42F-C448-AAD9-B5DB208A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22" y="4285477"/>
            <a:ext cx="2093218" cy="209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9D616-C835-E17C-21CF-54A39189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54" y="4233522"/>
            <a:ext cx="2093218" cy="209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C4F93-2258-0424-6C22-3BBE32D87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022" y="1951454"/>
            <a:ext cx="2093218" cy="2093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3686E-91E3-4445-B5EB-5A115C2FED5A}"/>
              </a:ext>
            </a:extLst>
          </p:cNvPr>
          <p:cNvSpPr txBox="1"/>
          <p:nvPr/>
        </p:nvSpPr>
        <p:spPr>
          <a:xfrm>
            <a:off x="2660614" y="2329922"/>
            <a:ext cx="1612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Ingrid Põldemaa</a:t>
            </a:r>
          </a:p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Juhatuse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esimees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endParaRPr lang="et-EE" sz="2000" dirty="0">
              <a:solidFill>
                <a:srgbClr val="005178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BA97A-3DFA-9222-EA03-DF5AC928FCE4}"/>
              </a:ext>
            </a:extLst>
          </p:cNvPr>
          <p:cNvSpPr txBox="1"/>
          <p:nvPr/>
        </p:nvSpPr>
        <p:spPr>
          <a:xfrm>
            <a:off x="7098118" y="2391728"/>
            <a:ext cx="1612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Agnessa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 Sepp</a:t>
            </a:r>
          </a:p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Juhatuse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aseesimees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endParaRPr lang="et-EE" sz="2000" dirty="0">
              <a:solidFill>
                <a:srgbClr val="00517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4C337-F66D-CFAA-5ADB-F5698A2DEB5D}"/>
              </a:ext>
            </a:extLst>
          </p:cNvPr>
          <p:cNvSpPr txBox="1"/>
          <p:nvPr/>
        </p:nvSpPr>
        <p:spPr>
          <a:xfrm>
            <a:off x="2591066" y="4797152"/>
            <a:ext cx="1612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Silvia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Pütsep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Juhatuse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liige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endParaRPr lang="et-EE" sz="2000" dirty="0">
              <a:solidFill>
                <a:srgbClr val="005178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E7018-2DEA-A5C1-4A6C-B9A799957811}"/>
              </a:ext>
            </a:extLst>
          </p:cNvPr>
          <p:cNvSpPr txBox="1"/>
          <p:nvPr/>
        </p:nvSpPr>
        <p:spPr>
          <a:xfrm>
            <a:off x="6827334" y="4797152"/>
            <a:ext cx="161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Hele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Lemetti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Juhatuse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liige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endParaRPr lang="et-EE" sz="2000" dirty="0">
              <a:solidFill>
                <a:srgbClr val="0051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9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err="1">
                <a:latin typeface="Helvetica" pitchFamily="2" charset="0"/>
              </a:rPr>
              <a:t>Meeskond</a:t>
            </a:r>
            <a:endParaRPr lang="et-EE" b="1" dirty="0">
              <a:latin typeface="Helvetica" pitchFamily="2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02754" y="3275321"/>
            <a:ext cx="2358478" cy="1963427"/>
          </a:xfrm>
        </p:spPr>
        <p:txBody>
          <a:bodyPr/>
          <a:lstStyle/>
          <a:p>
            <a:pPr algn="ctr" eaLnBrk="1" hangingPunct="1">
              <a:buNone/>
            </a:pPr>
            <a:endParaRPr lang="en-GB" altLang="et-EE" sz="2000" b="1" dirty="0"/>
          </a:p>
          <a:p>
            <a:endParaRPr lang="et-E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3686E-91E3-4445-B5EB-5A115C2FED5A}"/>
              </a:ext>
            </a:extLst>
          </p:cNvPr>
          <p:cNvSpPr txBox="1"/>
          <p:nvPr/>
        </p:nvSpPr>
        <p:spPr>
          <a:xfrm>
            <a:off x="2659264" y="2224337"/>
            <a:ext cx="161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Terje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Karp</a:t>
            </a:r>
          </a:p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Finantsjuht</a:t>
            </a:r>
            <a:br>
              <a:rPr lang="en-GB" sz="2000" dirty="0">
                <a:solidFill>
                  <a:srgbClr val="005178"/>
                </a:solidFill>
                <a:latin typeface="Helvetica" pitchFamily="2" charset="0"/>
              </a:rPr>
            </a:b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tugirühmade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koordinaator</a:t>
            </a:r>
            <a:endParaRPr lang="et-EE" sz="2000" dirty="0">
              <a:solidFill>
                <a:srgbClr val="005178"/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2BA97A-3DFA-9222-EA03-DF5AC928FCE4}"/>
              </a:ext>
            </a:extLst>
          </p:cNvPr>
          <p:cNvSpPr txBox="1"/>
          <p:nvPr/>
        </p:nvSpPr>
        <p:spPr>
          <a:xfrm>
            <a:off x="6938609" y="2224337"/>
            <a:ext cx="161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Eva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Bürkland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Erasmus+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projektid</a:t>
            </a:r>
            <a:endParaRPr lang="et-EE" sz="2000" dirty="0">
              <a:solidFill>
                <a:srgbClr val="005178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4C337-F66D-CFAA-5ADB-F5698A2DEB5D}"/>
              </a:ext>
            </a:extLst>
          </p:cNvPr>
          <p:cNvSpPr txBox="1"/>
          <p:nvPr/>
        </p:nvSpPr>
        <p:spPr>
          <a:xfrm>
            <a:off x="2544704" y="4869160"/>
            <a:ext cx="1841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Tiina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Jasinski</a:t>
            </a:r>
            <a:endParaRPr lang="en-GB" sz="2000" dirty="0">
              <a:solidFill>
                <a:srgbClr val="005178"/>
              </a:solidFill>
              <a:latin typeface="Helvetica" pitchFamily="2" charset="0"/>
            </a:endParaRPr>
          </a:p>
          <a:p>
            <a:pPr algn="ctr"/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EULAR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uuringupartner</a:t>
            </a:r>
            <a:endParaRPr lang="et-EE" sz="2000" dirty="0">
              <a:solidFill>
                <a:srgbClr val="005178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E7018-2DEA-A5C1-4A6C-B9A799957811}"/>
              </a:ext>
            </a:extLst>
          </p:cNvPr>
          <p:cNvSpPr txBox="1"/>
          <p:nvPr/>
        </p:nvSpPr>
        <p:spPr>
          <a:xfrm>
            <a:off x="6822034" y="4751458"/>
            <a:ext cx="1845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Aive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Hiiepuu</a:t>
            </a:r>
            <a:r>
              <a:rPr lang="en-GB" sz="2000" dirty="0">
                <a:solidFill>
                  <a:srgbClr val="005178"/>
                </a:solidFill>
                <a:latin typeface="Helvetica" pitchFamily="2" charset="0"/>
              </a:rPr>
              <a:t> </a:t>
            </a:r>
            <a:r>
              <a:rPr lang="en-GB" sz="2000" dirty="0" err="1">
                <a:solidFill>
                  <a:srgbClr val="005178"/>
                </a:solidFill>
                <a:latin typeface="Helvetica" pitchFamily="2" charset="0"/>
              </a:rPr>
              <a:t>meediapartner</a:t>
            </a:r>
            <a:endParaRPr lang="et-EE" sz="2000" dirty="0">
              <a:solidFill>
                <a:srgbClr val="005178"/>
              </a:solidFill>
              <a:latin typeface="Helvetica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20713A-4FAE-9ED2-8646-A31A46A50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26" y="1822091"/>
            <a:ext cx="2093218" cy="20932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611C0-5168-4C0E-59DF-0734931E2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22" y="1794551"/>
            <a:ext cx="2183012" cy="21830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D19CE-C04E-C5BA-AC49-F6850F56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046" y="4218435"/>
            <a:ext cx="2093218" cy="20932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31F477-3BC7-3860-79CA-DA0DE60DF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022" y="4285477"/>
            <a:ext cx="2183012" cy="21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5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1BCA-33FA-C8A4-CBFC-ABD35FA6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Helvetica" pitchFamily="2" charset="0"/>
              </a:rPr>
              <a:t>Meie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vabatahtlikud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ja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 err="1">
                <a:latin typeface="Helvetica" pitchFamily="2" charset="0"/>
              </a:rPr>
              <a:t>sõbrad</a:t>
            </a:r>
            <a:endParaRPr lang="et-EE" dirty="0">
              <a:latin typeface="Helvetica" pitchFamily="2" charset="0"/>
            </a:endParaRPr>
          </a:p>
        </p:txBody>
      </p:sp>
      <p:pic>
        <p:nvPicPr>
          <p:cNvPr id="4" name="Content Placeholder 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BBEBD85-7957-1DA6-178C-AA6AEB24E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10995" r="3538" b="7448"/>
          <a:stretch/>
        </p:blipFill>
        <p:spPr>
          <a:xfrm>
            <a:off x="971600" y="1752600"/>
            <a:ext cx="7046469" cy="404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67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986B-AC0F-D698-8EA5-C0679317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 err="1"/>
              <a:t>Reumakiri</a:t>
            </a:r>
            <a:r>
              <a:rPr lang="en-GB" dirty="0"/>
              <a:t> – </a:t>
            </a:r>
            <a:r>
              <a:rPr lang="en-GB" dirty="0" err="1"/>
              <a:t>elektrooniline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paberkandjal</a:t>
            </a:r>
            <a:r>
              <a:rPr lang="en-GB" dirty="0"/>
              <a:t> </a:t>
            </a:r>
          </a:p>
        </p:txBody>
      </p:sp>
      <p:pic>
        <p:nvPicPr>
          <p:cNvPr id="4100" name="Picture 4" descr="Foto kirjeldus ei ole saadaval.">
            <a:extLst>
              <a:ext uri="{FF2B5EF4-FFF2-40B4-BE49-F238E27FC236}">
                <a16:creationId xmlns:a16="http://schemas.microsoft.com/office/drawing/2014/main" id="{26E758BC-D41F-94D1-34C6-BA903C9FE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43" y="2560993"/>
            <a:ext cx="2499250" cy="35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oto kirjeldus ei ole saadaval.">
            <a:extLst>
              <a:ext uri="{FF2B5EF4-FFF2-40B4-BE49-F238E27FC236}">
                <a16:creationId xmlns:a16="http://schemas.microsoft.com/office/drawing/2014/main" id="{4C16B8B6-0318-4616-1918-50FC54FE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3" y="1996564"/>
            <a:ext cx="2499054" cy="35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95381-4A30-6FE4-83B3-ED73447F5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447" y="1981200"/>
            <a:ext cx="2343730" cy="33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700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4361</TotalTime>
  <Words>482</Words>
  <Application>Microsoft Office PowerPoint</Application>
  <PresentationFormat>On-screen Show (4:3)</PresentationFormat>
  <Paragraphs>93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Helvetica</vt:lpstr>
      <vt:lpstr>Times</vt:lpstr>
      <vt:lpstr>Blank Presentation</vt:lpstr>
      <vt:lpstr>Eesti Reumaliit</vt:lpstr>
      <vt:lpstr>Eesti Reumaliit </vt:lpstr>
      <vt:lpstr>PowerPoint Presentation</vt:lpstr>
      <vt:lpstr>PowerPoint Presentation</vt:lpstr>
      <vt:lpstr>Meie väärtused</vt:lpstr>
      <vt:lpstr>Meeskond - JUHATUS</vt:lpstr>
      <vt:lpstr>Meeskond</vt:lpstr>
      <vt:lpstr>Meie vabatahtlikud ja sõbrad</vt:lpstr>
      <vt:lpstr>Reumakiri – elektrooniline ja paberkandjal </vt:lpstr>
      <vt:lpstr>KOOSTÖÖ</vt:lpstr>
      <vt:lpstr> 6. oktoobri Patsiendi hariduspäev</vt:lpstr>
      <vt:lpstr>Reumafoorum 2022</vt:lpstr>
      <vt:lpstr>Reumafoorum 2023</vt:lpstr>
      <vt:lpstr>Reumafoorum  9. mai 2024  Kruiisiterminalis</vt:lpstr>
      <vt:lpstr>Käimispäev 2022 - Viljandis</vt:lpstr>
      <vt:lpstr>Käimispäev 2023 - Jõgeval</vt:lpstr>
      <vt:lpstr>Käimispäev 2024 – Kuressaares</vt:lpstr>
      <vt:lpstr>Erasmus+ õpiränded </vt:lpstr>
      <vt:lpstr>õpiränded</vt:lpstr>
      <vt:lpstr>õpiränded</vt:lpstr>
      <vt:lpstr>KOGEMUSNÕUSTAMINE</vt:lpstr>
      <vt:lpstr>Tulekul 25-26. nov Kuressaares</vt:lpstr>
      <vt:lpstr>Meie kontaktid</vt:lpstr>
      <vt:lpstr> Aitäh!</vt:lpstr>
    </vt:vector>
  </TitlesOfParts>
  <Company>Jaanus Adamson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title: Arial Regular 42pt</dc:title>
  <dc:creator>Ingrid Põldemaa</dc:creator>
  <cp:lastModifiedBy>Eva Bürkland</cp:lastModifiedBy>
  <cp:revision>124</cp:revision>
  <dcterms:created xsi:type="dcterms:W3CDTF">2011-07-08T12:43:13Z</dcterms:created>
  <dcterms:modified xsi:type="dcterms:W3CDTF">2023-11-01T13:16:13Z</dcterms:modified>
</cp:coreProperties>
</file>